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932" r:id="rId2"/>
    <p:sldId id="1558" r:id="rId3"/>
    <p:sldId id="1556" r:id="rId4"/>
    <p:sldId id="1560" r:id="rId5"/>
    <p:sldId id="1557" r:id="rId6"/>
    <p:sldId id="1561" r:id="rId7"/>
    <p:sldId id="1531" r:id="rId8"/>
    <p:sldId id="1537" r:id="rId9"/>
  </p:sldIdLst>
  <p:sldSz cx="9144000" cy="6858000" type="screen4x3"/>
  <p:notesSz cx="6743700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02C4"/>
    <a:srgbClr val="0B59AD"/>
    <a:srgbClr val="1F497D"/>
    <a:srgbClr val="195FAC"/>
    <a:srgbClr val="FDFFE7"/>
    <a:srgbClr val="FFFFEB"/>
    <a:srgbClr val="BF1003"/>
    <a:srgbClr val="ADE866"/>
    <a:srgbClr val="FFFFFA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어두운 스타일 1 - 강조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어두운 스타일 1 - 강조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2738" autoAdjust="0"/>
  </p:normalViewPr>
  <p:slideViewPr>
    <p:cSldViewPr>
      <p:cViewPr varScale="1">
        <p:scale>
          <a:sx n="111" d="100"/>
          <a:sy n="111" d="100"/>
        </p:scale>
        <p:origin x="93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03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3594" y="474"/>
      </p:cViewPr>
      <p:guideLst>
        <p:guide orient="horz" pos="3110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2270" cy="493013"/>
          </a:xfrm>
          <a:prstGeom prst="rect">
            <a:avLst/>
          </a:prstGeom>
        </p:spPr>
        <p:txBody>
          <a:bodyPr vert="horz" lIns="89209" tIns="44604" rIns="89209" bIns="4460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9892" y="1"/>
            <a:ext cx="2922270" cy="493013"/>
          </a:xfrm>
          <a:prstGeom prst="rect">
            <a:avLst/>
          </a:prstGeom>
        </p:spPr>
        <p:txBody>
          <a:bodyPr vert="horz" lIns="89209" tIns="44604" rIns="89209" bIns="44604" rtlCol="0"/>
          <a:lstStyle>
            <a:lvl1pPr algn="r">
              <a:defRPr sz="1200"/>
            </a:lvl1pPr>
          </a:lstStyle>
          <a:p>
            <a:fld id="{D3FDD999-2DEC-4A3C-BDD9-DEFDF1790575}" type="datetimeFigureOut">
              <a:rPr lang="ko-KR" altLang="en-US" smtClean="0"/>
              <a:pPr/>
              <a:t>2023-03-02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378128"/>
            <a:ext cx="2922270" cy="494568"/>
          </a:xfrm>
          <a:prstGeom prst="rect">
            <a:avLst/>
          </a:prstGeom>
        </p:spPr>
        <p:txBody>
          <a:bodyPr vert="horz" lIns="89209" tIns="44604" rIns="89209" bIns="4460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9892" y="9378128"/>
            <a:ext cx="2922270" cy="494568"/>
          </a:xfrm>
          <a:prstGeom prst="rect">
            <a:avLst/>
          </a:prstGeom>
        </p:spPr>
        <p:txBody>
          <a:bodyPr vert="horz" lIns="89209" tIns="44604" rIns="89209" bIns="44604" rtlCol="0" anchor="b"/>
          <a:lstStyle>
            <a:lvl1pPr algn="r">
              <a:defRPr sz="1200"/>
            </a:lvl1pPr>
          </a:lstStyle>
          <a:p>
            <a:fld id="{0A33BAE3-A62A-4724-93FC-D730B32C1B4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23653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2270" cy="493013"/>
          </a:xfrm>
          <a:prstGeom prst="rect">
            <a:avLst/>
          </a:prstGeom>
        </p:spPr>
        <p:txBody>
          <a:bodyPr vert="horz" lIns="89209" tIns="44604" rIns="89209" bIns="4460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9892" y="1"/>
            <a:ext cx="2922270" cy="493013"/>
          </a:xfrm>
          <a:prstGeom prst="rect">
            <a:avLst/>
          </a:prstGeom>
        </p:spPr>
        <p:txBody>
          <a:bodyPr vert="horz" lIns="89209" tIns="44604" rIns="89209" bIns="44604" rtlCol="0"/>
          <a:lstStyle>
            <a:lvl1pPr algn="r">
              <a:defRPr sz="1200"/>
            </a:lvl1pPr>
          </a:lstStyle>
          <a:p>
            <a:fld id="{F78C8951-702E-40B7-96CB-94BE2E715DA2}" type="datetimeFigureOut">
              <a:rPr lang="ko-KR" altLang="en-US" smtClean="0"/>
              <a:pPr/>
              <a:t>2023-03-02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8188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209" tIns="44604" rIns="89209" bIns="4460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71" y="4690620"/>
            <a:ext cx="5394960" cy="4443335"/>
          </a:xfrm>
          <a:prstGeom prst="rect">
            <a:avLst/>
          </a:prstGeom>
        </p:spPr>
        <p:txBody>
          <a:bodyPr vert="horz" lIns="89209" tIns="44604" rIns="89209" bIns="44604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8128"/>
            <a:ext cx="2922270" cy="494568"/>
          </a:xfrm>
          <a:prstGeom prst="rect">
            <a:avLst/>
          </a:prstGeom>
        </p:spPr>
        <p:txBody>
          <a:bodyPr vert="horz" lIns="89209" tIns="44604" rIns="89209" bIns="4460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9892" y="9378128"/>
            <a:ext cx="2922270" cy="494568"/>
          </a:xfrm>
          <a:prstGeom prst="rect">
            <a:avLst/>
          </a:prstGeom>
        </p:spPr>
        <p:txBody>
          <a:bodyPr vert="horz" lIns="89209" tIns="44604" rIns="89209" bIns="44604" rtlCol="0" anchor="b"/>
          <a:lstStyle>
            <a:lvl1pPr algn="r">
              <a:defRPr sz="1200"/>
            </a:lvl1pPr>
          </a:lstStyle>
          <a:p>
            <a:fld id="{C4DC0AB6-E254-4E2C-A240-03D9044279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1051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C0AB6-E254-4E2C-A240-03D9044279C3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578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C0AB6-E254-4E2C-A240-03D9044279C3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5048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C0AB6-E254-4E2C-A240-03D9044279C3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4889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C0AB6-E254-4E2C-A240-03D9044279C3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0748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28" y="6284160"/>
            <a:ext cx="1690434" cy="28800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7668344" y="6289575"/>
            <a:ext cx="1359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40B4C86-70D1-49FD-9304-C73289F2396F}" type="slidenum">
              <a:rPr lang="ko-KR" altLang="en-US" sz="1400" b="1" cap="none" spc="0" smtClean="0">
                <a:ln>
                  <a:noFill/>
                </a:ln>
                <a:solidFill>
                  <a:schemeClr val="tx2"/>
                </a:solidFill>
                <a:effectLst/>
              </a:rPr>
              <a:pPr algn="ctr"/>
              <a:t>‹#›</a:t>
            </a:fld>
            <a:r>
              <a:rPr lang="ko-KR" altLang="en-US" sz="1400" b="1" cap="none" spc="0" dirty="0">
                <a:ln>
                  <a:noFill/>
                </a:ln>
                <a:solidFill>
                  <a:schemeClr val="tx2"/>
                </a:solidFill>
                <a:effectLst/>
              </a:rPr>
              <a:t> </a:t>
            </a:r>
            <a:r>
              <a:rPr lang="en-US" altLang="ko-KR" sz="1400" b="1" cap="none" spc="0" dirty="0">
                <a:ln>
                  <a:noFill/>
                </a:ln>
                <a:solidFill>
                  <a:schemeClr val="tx2"/>
                </a:solidFill>
                <a:effectLst/>
              </a:rPr>
              <a:t>/ </a:t>
            </a:r>
            <a:r>
              <a:rPr lang="en-US" altLang="ko-KR" sz="1400" b="1" cap="none" spc="0" dirty="0" smtClean="0">
                <a:ln>
                  <a:noFill/>
                </a:ln>
                <a:solidFill>
                  <a:schemeClr val="tx2"/>
                </a:solidFill>
                <a:effectLst/>
              </a:rPr>
              <a:t>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 flipH="1">
            <a:off x="443063" y="1412776"/>
            <a:ext cx="828000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H="1">
            <a:off x="443063" y="6093296"/>
            <a:ext cx="828000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5421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6930" y="100819"/>
            <a:ext cx="2726878" cy="15999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84744"/>
            <a:ext cx="1738800" cy="540000"/>
          </a:xfrm>
          <a:prstGeom prst="rect">
            <a:avLst/>
          </a:prstGeom>
        </p:spPr>
      </p:pic>
      <p:cxnSp>
        <p:nvCxnSpPr>
          <p:cNvPr id="10" name="직선 연결선 9"/>
          <p:cNvCxnSpPr/>
          <p:nvPr/>
        </p:nvCxnSpPr>
        <p:spPr>
          <a:xfrm flipV="1">
            <a:off x="2843808" y="92250"/>
            <a:ext cx="0" cy="6813376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 flipH="1">
            <a:off x="93678" y="1700808"/>
            <a:ext cx="8923768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64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009" y="510856"/>
            <a:ext cx="927463" cy="288032"/>
          </a:xfrm>
          <a:prstGeom prst="rect">
            <a:avLst/>
          </a:prstGeom>
        </p:spPr>
      </p:pic>
      <p:sp>
        <p:nvSpPr>
          <p:cNvPr id="4" name="직사각형 3"/>
          <p:cNvSpPr/>
          <p:nvPr userDrawn="1"/>
        </p:nvSpPr>
        <p:spPr>
          <a:xfrm>
            <a:off x="-1016" y="393198"/>
            <a:ext cx="180528" cy="587530"/>
          </a:xfrm>
          <a:prstGeom prst="rect">
            <a:avLst/>
          </a:prstGeom>
          <a:solidFill>
            <a:srgbClr val="195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 userDrawn="1"/>
        </p:nvSpPr>
        <p:spPr>
          <a:xfrm>
            <a:off x="7668344" y="6237312"/>
            <a:ext cx="1359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40B4C86-70D1-49FD-9304-C73289F2396F}" type="slidenum">
              <a:rPr lang="ko-KR" altLang="en-US" sz="1400" b="1" cap="none" spc="0" smtClean="0">
                <a:ln>
                  <a:noFill/>
                </a:ln>
                <a:solidFill>
                  <a:schemeClr val="tx2"/>
                </a:solidFill>
                <a:effectLst/>
              </a:rPr>
              <a:pPr algn="ctr"/>
              <a:t>‹#›</a:t>
            </a:fld>
            <a:r>
              <a:rPr lang="ko-KR" altLang="en-US" sz="1400" b="1" cap="none" spc="0" dirty="0">
                <a:ln>
                  <a:noFill/>
                </a:ln>
                <a:solidFill>
                  <a:schemeClr val="tx2"/>
                </a:solidFill>
                <a:effectLst/>
              </a:rPr>
              <a:t> </a:t>
            </a:r>
            <a:r>
              <a:rPr lang="en-US" altLang="ko-KR" sz="1400" b="1" cap="none" spc="0" dirty="0">
                <a:ln>
                  <a:noFill/>
                </a:ln>
                <a:solidFill>
                  <a:schemeClr val="tx2"/>
                </a:solidFill>
                <a:effectLst/>
              </a:rPr>
              <a:t>/ </a:t>
            </a:r>
            <a:r>
              <a:rPr lang="en-US" altLang="ko-KR" sz="1400" b="1" cap="none" spc="0" dirty="0" smtClean="0">
                <a:ln>
                  <a:noFill/>
                </a:ln>
                <a:solidFill>
                  <a:schemeClr val="tx2"/>
                </a:solidFill>
                <a:effectLst/>
              </a:rPr>
              <a:t>8</a:t>
            </a:r>
            <a:endParaRPr lang="ko-KR" altLang="en-US" sz="1400" b="1" cap="none" spc="0" dirty="0">
              <a:ln>
                <a:noFill/>
              </a:ln>
              <a:solidFill>
                <a:schemeClr val="tx2"/>
              </a:solidFill>
              <a:effectLst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28" y="6283952"/>
            <a:ext cx="1690434" cy="288000"/>
          </a:xfrm>
          <a:prstGeom prst="rect">
            <a:avLst/>
          </a:prstGeom>
        </p:spPr>
      </p:pic>
      <p:cxnSp>
        <p:nvCxnSpPr>
          <p:cNvPr id="8" name="직선 연결선 7"/>
          <p:cNvCxnSpPr/>
          <p:nvPr userDrawn="1"/>
        </p:nvCxnSpPr>
        <p:spPr>
          <a:xfrm flipH="1">
            <a:off x="251520" y="6165304"/>
            <a:ext cx="8604000" cy="0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5398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409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마스터\My Documents\ppt테마\topicphoto_130615_1\j1-111035.jpg"/>
          <p:cNvPicPr>
            <a:picLocks noChangeAspect="1" noChangeArrowheads="1"/>
          </p:cNvPicPr>
          <p:nvPr userDrawn="1"/>
        </p:nvPicPr>
        <p:blipFill>
          <a:blip r:embed="rId2" cstate="print">
            <a:grayscl/>
            <a:lum bright="-28000" contrast="24000"/>
          </a:blip>
          <a:srcRect b="2266"/>
          <a:stretch>
            <a:fillRect/>
          </a:stretch>
        </p:blipFill>
        <p:spPr bwMode="auto">
          <a:xfrm>
            <a:off x="0" y="0"/>
            <a:ext cx="9180512" cy="6885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51636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-108520" y="-99392"/>
            <a:ext cx="9612560" cy="71287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62" r:id="rId4"/>
    <p:sldLayoutId id="2147483663" r:id="rId5"/>
    <p:sldLayoutId id="2147483654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9512" y="2348880"/>
            <a:ext cx="87129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>
                <a:solidFill>
                  <a:srgbClr val="2C0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신협나눔 굵게" panose="020B0803000000000000" pitchFamily="50" charset="-127"/>
                <a:ea typeface="신협나눔 굵게" panose="020B0803000000000000" pitchFamily="50" charset="-127"/>
              </a:rPr>
              <a:t>충남 사회적경제기금 융자사업 </a:t>
            </a:r>
            <a:endParaRPr lang="en-US" altLang="ko-KR" sz="4400" b="1" dirty="0">
              <a:solidFill>
                <a:srgbClr val="2C02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신협나눔 굵게" panose="020B0803000000000000" pitchFamily="50" charset="-127"/>
              <a:ea typeface="신협나눔 굵게" panose="020B0803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79712" y="4437112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/>
              <a:t>신협중앙회</a:t>
            </a:r>
            <a:r>
              <a:rPr lang="ko-KR" altLang="en-US" sz="2400" b="1" dirty="0"/>
              <a:t> </a:t>
            </a:r>
            <a:r>
              <a:rPr lang="ko-KR" altLang="en-US" sz="2400" b="1" dirty="0" smtClean="0"/>
              <a:t>사회적금융본부</a:t>
            </a:r>
            <a:endParaRPr lang="en-US" altLang="ko-KR" sz="2400" b="1" dirty="0"/>
          </a:p>
        </p:txBody>
      </p:sp>
    </p:spTree>
    <p:extLst>
      <p:ext uri="{BB962C8B-B14F-4D97-AF65-F5344CB8AC3E}">
        <p14:creationId xmlns:p14="http://schemas.microsoft.com/office/powerpoint/2010/main" val="376455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404664"/>
            <a:ext cx="54726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 err="1" smtClean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신협의</a:t>
            </a:r>
            <a:r>
              <a:rPr lang="ko-KR" altLang="en-US" sz="3000" dirty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000" dirty="0" err="1" smtClean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사회적금융</a:t>
            </a:r>
            <a:endParaRPr lang="en-US" altLang="ko-KR" sz="3000" dirty="0" smtClean="0">
              <a:solidFill>
                <a:srgbClr val="161B8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843229" y="3867978"/>
            <a:ext cx="2429487" cy="15847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861369" y="3885584"/>
            <a:ext cx="2232260" cy="1567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 err="1"/>
              <a:t>사회적금융</a:t>
            </a:r>
            <a:r>
              <a:rPr lang="ko-KR" altLang="en-US" sz="1600" b="1" dirty="0"/>
              <a:t> 확대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 err="1"/>
              <a:t>사회적경제</a:t>
            </a:r>
            <a:r>
              <a:rPr lang="ko-KR" altLang="en-US" sz="1600" b="1" dirty="0"/>
              <a:t> 지원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en-US" altLang="ko-KR" sz="1600" b="1" dirty="0"/>
              <a:t>ESG </a:t>
            </a:r>
            <a:r>
              <a:rPr lang="ko-KR" altLang="en-US" sz="1600" b="1" dirty="0"/>
              <a:t>경영</a:t>
            </a:r>
            <a:endParaRPr lang="en-US" altLang="ko-KR" sz="1600" b="1" dirty="0"/>
          </a:p>
          <a:p>
            <a:pPr marL="285750" indent="-285750">
              <a:lnSpc>
                <a:spcPts val="2300"/>
              </a:lnSpc>
              <a:buFont typeface="Wingdings" panose="05000000000000000000" pitchFamily="2" charset="2"/>
              <a:buChar char="à"/>
            </a:pPr>
            <a:r>
              <a:rPr lang="ko-KR" altLang="en-US" sz="1600" b="1" spc="-150" dirty="0">
                <a:sym typeface="Wingdings" panose="05000000000000000000" pitchFamily="2" charset="2"/>
              </a:rPr>
              <a:t>다양한 </a:t>
            </a:r>
            <a:r>
              <a:rPr lang="ko-KR" altLang="en-US" sz="1600" b="1" spc="-150" dirty="0"/>
              <a:t>특화금융상품 개발</a:t>
            </a:r>
            <a:r>
              <a:rPr lang="en-US" altLang="ko-KR" sz="1600" b="1" spc="-150" dirty="0"/>
              <a:t>, </a:t>
            </a:r>
            <a:r>
              <a:rPr lang="ko-KR" altLang="en-US" sz="1600" b="1" spc="-150" dirty="0"/>
              <a:t>운영</a:t>
            </a:r>
          </a:p>
        </p:txBody>
      </p:sp>
      <p:sp>
        <p:nvSpPr>
          <p:cNvPr id="25" name="양쪽 모서리가 둥근 사각형 24"/>
          <p:cNvSpPr/>
          <p:nvPr/>
        </p:nvSpPr>
        <p:spPr>
          <a:xfrm>
            <a:off x="821176" y="3409060"/>
            <a:ext cx="2462378" cy="504056"/>
          </a:xfrm>
          <a:prstGeom prst="round2SameRect">
            <a:avLst/>
          </a:prstGeom>
          <a:solidFill>
            <a:schemeClr val="accent5"/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dirty="0">
                <a:solidFill>
                  <a:schemeClr val="bg1"/>
                </a:solidFill>
              </a:rPr>
              <a:t>가치창출 금융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3400536" y="3867978"/>
            <a:ext cx="2429487" cy="15847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3418675" y="3885584"/>
            <a:ext cx="2526595" cy="1567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/>
              <a:t>지역특화사업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 err="1"/>
              <a:t>소상공인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∙자영업자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/>
              <a:t>서민금융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/>
              <a:t>전통시장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/>
              <a:t>창업 지원</a:t>
            </a:r>
          </a:p>
        </p:txBody>
      </p:sp>
      <p:sp>
        <p:nvSpPr>
          <p:cNvPr id="28" name="양쪽 모서리가 둥근 사각형 27"/>
          <p:cNvSpPr/>
          <p:nvPr/>
        </p:nvSpPr>
        <p:spPr>
          <a:xfrm>
            <a:off x="3391183" y="3409060"/>
            <a:ext cx="2462378" cy="504056"/>
          </a:xfrm>
          <a:prstGeom prst="round2SameRect">
            <a:avLst/>
          </a:prstGeom>
          <a:solidFill>
            <a:schemeClr val="accent5"/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dirty="0">
                <a:solidFill>
                  <a:schemeClr val="bg1"/>
                </a:solidFill>
              </a:rPr>
              <a:t>지역경제 활성화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5978717" y="3867978"/>
            <a:ext cx="2429487" cy="15847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5996859" y="3885584"/>
            <a:ext cx="2346069" cy="1567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/>
              <a:t>소외계층 자립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 err="1"/>
              <a:t>돌봄</a:t>
            </a:r>
            <a:r>
              <a:rPr lang="ko-KR" altLang="en-US" sz="1600" b="1" dirty="0" err="1">
                <a:latin typeface="맑은 고딕" panose="020B0503020000020004" pitchFamily="50" charset="-127"/>
              </a:rPr>
              <a:t>∙</a:t>
            </a:r>
            <a:r>
              <a:rPr lang="ko-KR" altLang="en-US" sz="1600" b="1" dirty="0" err="1"/>
              <a:t>교육</a:t>
            </a:r>
            <a:r>
              <a:rPr lang="ko-KR" altLang="en-US" sz="1600" b="1" dirty="0" err="1">
                <a:latin typeface="맑은 고딕" panose="020B0503020000020004" pitchFamily="50" charset="-127"/>
              </a:rPr>
              <a:t>∙</a:t>
            </a:r>
            <a:r>
              <a:rPr lang="ko-KR" altLang="en-US" sz="1600" b="1" dirty="0" err="1"/>
              <a:t>청년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/>
              <a:t>공동체 복원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 err="1"/>
              <a:t>포용금융</a:t>
            </a:r>
            <a:endParaRPr lang="en-US" altLang="ko-KR" sz="1600" b="1" dirty="0"/>
          </a:p>
          <a:p>
            <a:pPr marL="177805" indent="-177805">
              <a:lnSpc>
                <a:spcPts val="2300"/>
              </a:lnSpc>
              <a:buFont typeface="Wingdings" pitchFamily="2" charset="2"/>
              <a:buChar char="§"/>
            </a:pPr>
            <a:r>
              <a:rPr lang="ko-KR" altLang="en-US" sz="1600" b="1" dirty="0"/>
              <a:t>개도국 지원</a:t>
            </a:r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5969365" y="3409060"/>
            <a:ext cx="2462378" cy="504056"/>
          </a:xfrm>
          <a:prstGeom prst="round2SameRect">
            <a:avLst/>
          </a:prstGeom>
          <a:solidFill>
            <a:schemeClr val="accent5"/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dirty="0">
                <a:solidFill>
                  <a:schemeClr val="bg1"/>
                </a:solidFill>
              </a:rPr>
              <a:t>사회 </a:t>
            </a:r>
            <a:r>
              <a:rPr lang="ko-KR" altLang="en-US" sz="1700" b="1" dirty="0" err="1">
                <a:solidFill>
                  <a:schemeClr val="bg1"/>
                </a:solidFill>
              </a:rPr>
              <a:t>나눔경영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83568" y="5498068"/>
            <a:ext cx="7793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ko-KR" altLang="en-US" sz="1400" b="1" dirty="0">
                <a:latin typeface="+mj-ea"/>
                <a:ea typeface="+mj-ea"/>
              </a:rPr>
              <a:t> </a:t>
            </a:r>
            <a:r>
              <a:rPr lang="en-US" altLang="ko-KR" sz="1400" b="1" dirty="0">
                <a:latin typeface="+mj-ea"/>
                <a:ea typeface="+mj-ea"/>
              </a:rPr>
              <a:t>* </a:t>
            </a:r>
            <a:r>
              <a:rPr lang="ko-KR" altLang="en-US" sz="1400" b="1" dirty="0">
                <a:latin typeface="+mj-ea"/>
                <a:ea typeface="+mj-ea"/>
              </a:rPr>
              <a:t>환경</a:t>
            </a:r>
            <a:r>
              <a:rPr lang="en-US" altLang="ko-KR" sz="1400" b="1" dirty="0">
                <a:latin typeface="+mj-ea"/>
                <a:ea typeface="+mj-ea"/>
              </a:rPr>
              <a:t>(Environment)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400" b="1" dirty="0">
                <a:latin typeface="+mj-ea"/>
                <a:ea typeface="+mj-ea"/>
              </a:rPr>
              <a:t>사회</a:t>
            </a:r>
            <a:r>
              <a:rPr lang="en-US" altLang="ko-KR" sz="1400" b="1" dirty="0">
                <a:latin typeface="+mj-ea"/>
                <a:ea typeface="+mj-ea"/>
              </a:rPr>
              <a:t>(Social)</a:t>
            </a:r>
            <a:r>
              <a:rPr lang="en-US" altLang="ko-KR" sz="1400" b="1" dirty="0">
                <a:latin typeface="맑은 고딕" panose="020B0503020000020004" pitchFamily="50" charset="-127"/>
              </a:rPr>
              <a:t>∙</a:t>
            </a:r>
            <a:r>
              <a:rPr lang="ko-KR" altLang="en-US" sz="1400" b="1" dirty="0">
                <a:latin typeface="+mj-ea"/>
                <a:ea typeface="+mj-ea"/>
              </a:rPr>
              <a:t>지배구조</a:t>
            </a:r>
            <a:r>
              <a:rPr lang="en-US" altLang="ko-KR" sz="1400" b="1" dirty="0">
                <a:latin typeface="+mj-ea"/>
                <a:ea typeface="+mj-ea"/>
              </a:rPr>
              <a:t>(Governance) </a:t>
            </a:r>
            <a:r>
              <a:rPr lang="ko-KR" altLang="en-US" sz="1400" b="1" dirty="0">
                <a:latin typeface="+mj-ea"/>
                <a:ea typeface="+mj-ea"/>
              </a:rPr>
              <a:t>등 사회적</a:t>
            </a:r>
            <a:r>
              <a:rPr lang="en-US" altLang="ko-KR" sz="1400" b="1" dirty="0">
                <a:latin typeface="+mj-ea"/>
                <a:ea typeface="+mj-ea"/>
              </a:rPr>
              <a:t>, </a:t>
            </a:r>
            <a:r>
              <a:rPr lang="ko-KR" altLang="en-US" sz="1400" b="1" dirty="0">
                <a:latin typeface="+mj-ea"/>
                <a:ea typeface="+mj-ea"/>
              </a:rPr>
              <a:t>윤리적 가치를 반영한</a:t>
            </a:r>
            <a:endParaRPr lang="en-US" altLang="ko-KR" sz="1400" b="1" dirty="0">
              <a:latin typeface="+mj-ea"/>
              <a:ea typeface="+mj-ea"/>
            </a:endParaRPr>
          </a:p>
          <a:p>
            <a:pPr marL="177800" indent="-177800"/>
            <a:r>
              <a:rPr lang="en-US" altLang="ko-KR" sz="1400" b="1" dirty="0">
                <a:latin typeface="+mj-ea"/>
                <a:ea typeface="+mj-ea"/>
              </a:rPr>
              <a:t>  </a:t>
            </a:r>
            <a:r>
              <a:rPr lang="ko-KR" altLang="en-US" sz="1400" b="1" dirty="0">
                <a:latin typeface="+mj-ea"/>
                <a:ea typeface="+mj-ea"/>
              </a:rPr>
              <a:t> 사업과 기업에 </a:t>
            </a:r>
            <a:r>
              <a:rPr lang="ko-KR" altLang="en-US" sz="1400" b="1" dirty="0" err="1">
                <a:latin typeface="+mj-ea"/>
                <a:ea typeface="+mj-ea"/>
              </a:rPr>
              <a:t>우선투자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839500" y="2199296"/>
            <a:ext cx="7592243" cy="1025018"/>
          </a:xfrm>
          <a:prstGeom prst="roundRect">
            <a:avLst>
              <a:gd name="adj" fmla="val 3908"/>
            </a:avLst>
          </a:prstGeom>
          <a:noFill/>
          <a:ln w="317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00"/>
              </a:lnSpc>
              <a:spcBef>
                <a:spcPts val="600"/>
              </a:spcBef>
            </a:pP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1370068" y="2211039"/>
            <a:ext cx="6359791" cy="1073945"/>
          </a:xfrm>
          <a:prstGeom prst="roundRect">
            <a:avLst>
              <a:gd name="adj" fmla="val 4272"/>
            </a:avLst>
          </a:prstGeom>
          <a:noFill/>
          <a:ln w="127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68" y="2451890"/>
            <a:ext cx="1332000" cy="413665"/>
          </a:xfrm>
          <a:prstGeom prst="rect">
            <a:avLst/>
          </a:prstGeom>
        </p:spPr>
      </p:pic>
      <p:sp>
        <p:nvSpPr>
          <p:cNvPr id="36" name="모서리가 둥근 직사각형 35"/>
          <p:cNvSpPr/>
          <p:nvPr/>
        </p:nvSpPr>
        <p:spPr>
          <a:xfrm>
            <a:off x="5583857" y="2444982"/>
            <a:ext cx="2588543" cy="500333"/>
          </a:xfrm>
          <a:prstGeom prst="roundRect">
            <a:avLst>
              <a:gd name="adj" fmla="val 14915"/>
            </a:avLst>
          </a:prstGeom>
          <a:solidFill>
            <a:schemeClr val="accent6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사회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5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5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조합원</a:t>
            </a:r>
            <a:r>
              <a:rPr lang="en-US" altLang="ko-KR" sz="15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</a:t>
            </a:r>
            <a:r>
              <a:rPr lang="en-US" altLang="ko-KR" sz="15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사회</a:t>
            </a:r>
            <a:r>
              <a:rPr lang="en-US" altLang="ko-KR" sz="15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5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</p:txBody>
      </p:sp>
      <p:sp>
        <p:nvSpPr>
          <p:cNvPr id="37" name="오른쪽 화살표 36"/>
          <p:cNvSpPr/>
          <p:nvPr/>
        </p:nvSpPr>
        <p:spPr>
          <a:xfrm>
            <a:off x="3202110" y="2571225"/>
            <a:ext cx="2016000" cy="164733"/>
          </a:xfrm>
          <a:prstGeom prst="rightArrow">
            <a:avLst>
              <a:gd name="adj1" fmla="val 34631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오른쪽 화살표 37"/>
          <p:cNvSpPr/>
          <p:nvPr/>
        </p:nvSpPr>
        <p:spPr>
          <a:xfrm rot="10800000">
            <a:off x="3170492" y="2719859"/>
            <a:ext cx="2016000" cy="180000"/>
          </a:xfrm>
          <a:prstGeom prst="rightArrow">
            <a:avLst>
              <a:gd name="adj1" fmla="val 34631"/>
              <a:gd name="adj2" fmla="val 5000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3170268" y="2226350"/>
            <a:ext cx="2149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rgbClr val="FF0000"/>
                </a:solidFill>
              </a:rPr>
              <a:t>긍정적 영향</a:t>
            </a:r>
            <a:r>
              <a:rPr lang="en-US" altLang="ko-KR" sz="1600" b="1" dirty="0">
                <a:solidFill>
                  <a:srgbClr val="FF0000"/>
                </a:solidFill>
              </a:rPr>
              <a:t>(Impact)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80569" y="2925953"/>
            <a:ext cx="2136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rgbClr val="FF0000"/>
                </a:solidFill>
              </a:rPr>
              <a:t>인정</a:t>
            </a:r>
            <a:r>
              <a:rPr lang="en-US" altLang="ko-KR" sz="1600" b="1" dirty="0">
                <a:solidFill>
                  <a:srgbClr val="FF0000"/>
                </a:solidFill>
              </a:rPr>
              <a:t>·</a:t>
            </a:r>
            <a:r>
              <a:rPr lang="ko-KR" altLang="en-US" sz="1600" b="1" dirty="0">
                <a:solidFill>
                  <a:srgbClr val="FF0000"/>
                </a:solidFill>
              </a:rPr>
              <a:t>기여 </a:t>
            </a:r>
            <a:r>
              <a:rPr lang="en-US" altLang="ko-KR" sz="1600" b="1" dirty="0">
                <a:solidFill>
                  <a:srgbClr val="FF0000"/>
                </a:solidFill>
              </a:rPr>
              <a:t>(Respect)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23528" y="1145787"/>
            <a:ext cx="8568952" cy="771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28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ko-KR" altLang="en-US" spc="-150" dirty="0" err="1"/>
              <a:t>신협은</a:t>
            </a:r>
            <a:r>
              <a:rPr lang="ko-KR" altLang="en-US" spc="-150" dirty="0"/>
              <a:t> </a:t>
            </a:r>
            <a:r>
              <a:rPr lang="ko-KR" altLang="en-US" spc="-150" dirty="0" err="1"/>
              <a:t>금융기능과</a:t>
            </a:r>
            <a:r>
              <a:rPr lang="ko-KR" altLang="en-US" spc="-150" dirty="0"/>
              <a:t> 보유 자원을 통해 사회(조합원, 지역, 사회)에 긍정적인 영향을 지속적으로 발현하고</a:t>
            </a:r>
            <a:r>
              <a:rPr lang="en-US" altLang="ko-KR" spc="-150" dirty="0"/>
              <a:t>, </a:t>
            </a:r>
            <a:r>
              <a:rPr lang="ko-KR" altLang="en-US" spc="-150" dirty="0"/>
              <a:t>사회는 </a:t>
            </a:r>
            <a:r>
              <a:rPr lang="ko-KR" altLang="en-US" spc="-150" dirty="0" err="1"/>
              <a:t>신협의</a:t>
            </a:r>
            <a:r>
              <a:rPr lang="ko-KR" altLang="en-US" spc="-150" dirty="0"/>
              <a:t> 존재 가치를 인정하고 </a:t>
            </a:r>
            <a:r>
              <a:rPr lang="ko-KR" altLang="en-US" spc="-150" dirty="0" err="1"/>
              <a:t>신협의</a:t>
            </a:r>
            <a:r>
              <a:rPr lang="ko-KR" altLang="en-US" spc="-150" dirty="0"/>
              <a:t> 사업을 적극 </a:t>
            </a:r>
            <a:r>
              <a:rPr lang="ko-KR" altLang="en-US" spc="-150" dirty="0" smtClean="0"/>
              <a:t>이용</a:t>
            </a:r>
            <a:endParaRPr lang="en-US" altLang="ko-KR" spc="-150" dirty="0" smtClean="0"/>
          </a:p>
        </p:txBody>
      </p:sp>
    </p:spTree>
    <p:extLst>
      <p:ext uri="{BB962C8B-B14F-4D97-AF65-F5344CB8AC3E}">
        <p14:creationId xmlns:p14="http://schemas.microsoft.com/office/powerpoint/2010/main" val="165341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23528" y="1566317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altLang="ko-KR" b="1" dirty="0"/>
              <a:t>(</a:t>
            </a:r>
            <a:r>
              <a:rPr lang="ko-KR" altLang="en-US" b="1" dirty="0"/>
              <a:t>융자 대상</a:t>
            </a:r>
            <a:r>
              <a:rPr lang="en-US" altLang="ko-KR" b="1" dirty="0"/>
              <a:t>)</a:t>
            </a:r>
            <a:endParaRPr lang="ko-KR" altLang="en-US" spc="-150" dirty="0"/>
          </a:p>
        </p:txBody>
      </p:sp>
      <p:sp>
        <p:nvSpPr>
          <p:cNvPr id="7" name="직사각형 6"/>
          <p:cNvSpPr/>
          <p:nvPr/>
        </p:nvSpPr>
        <p:spPr>
          <a:xfrm>
            <a:off x="1748830" y="1556792"/>
            <a:ext cx="6711602" cy="2182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  <a:spcBef>
                <a:spcPts val="300"/>
              </a:spcBef>
              <a:spcAft>
                <a:spcPts val="1200"/>
              </a:spcAft>
            </a:pPr>
            <a:r>
              <a:rPr lang="ko-KR" altLang="en-US" b="1" spc="-150" dirty="0"/>
              <a:t>충청남도에 주된 사업장을 두고 있는 다음 각 호의 사회적경제기업</a:t>
            </a:r>
          </a:p>
          <a:p>
            <a:pPr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</a:pPr>
            <a:r>
              <a:rPr lang="ko-KR" altLang="en-US" dirty="0"/>
              <a:t>   ① </a:t>
            </a:r>
            <a:r>
              <a:rPr lang="en-US" altLang="ko-KR" dirty="0"/>
              <a:t>(</a:t>
            </a:r>
            <a:r>
              <a:rPr lang="ko-KR" altLang="en-US" dirty="0"/>
              <a:t>예비</a:t>
            </a:r>
            <a:r>
              <a:rPr lang="en-US" altLang="ko-KR" dirty="0"/>
              <a:t>) </a:t>
            </a:r>
            <a:r>
              <a:rPr lang="ko-KR" altLang="en-US" dirty="0" err="1"/>
              <a:t>사회적기업</a:t>
            </a:r>
            <a:endParaRPr lang="ko-KR" altLang="en-US" dirty="0"/>
          </a:p>
          <a:p>
            <a:pPr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</a:pPr>
            <a:r>
              <a:rPr lang="ko-KR" altLang="en-US" dirty="0"/>
              <a:t>   ② 협동조합</a:t>
            </a:r>
            <a:r>
              <a:rPr lang="en-US" altLang="ko-KR" dirty="0"/>
              <a:t>(</a:t>
            </a:r>
            <a:r>
              <a:rPr lang="ko-KR" altLang="en-US" dirty="0"/>
              <a:t>연합회</a:t>
            </a:r>
            <a:r>
              <a:rPr lang="en-US" altLang="ko-KR" dirty="0"/>
              <a:t>), </a:t>
            </a:r>
            <a:r>
              <a:rPr lang="ko-KR" altLang="en-US" dirty="0" err="1"/>
              <a:t>사회적협동조합</a:t>
            </a:r>
            <a:r>
              <a:rPr lang="en-US" altLang="ko-KR" dirty="0"/>
              <a:t>(</a:t>
            </a:r>
            <a:r>
              <a:rPr lang="ko-KR" altLang="en-US" dirty="0"/>
              <a:t>연합회</a:t>
            </a:r>
            <a:r>
              <a:rPr lang="en-US" altLang="ko-KR" dirty="0"/>
              <a:t>)</a:t>
            </a:r>
          </a:p>
          <a:p>
            <a:pPr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</a:pPr>
            <a:r>
              <a:rPr lang="ko-KR" altLang="en-US" dirty="0"/>
              <a:t>   ③ </a:t>
            </a:r>
            <a:r>
              <a:rPr lang="en-US" altLang="ko-KR" dirty="0"/>
              <a:t>(</a:t>
            </a:r>
            <a:r>
              <a:rPr lang="ko-KR" altLang="en-US" dirty="0"/>
              <a:t>예비</a:t>
            </a:r>
            <a:r>
              <a:rPr lang="en-US" altLang="ko-KR" dirty="0"/>
              <a:t>) </a:t>
            </a:r>
            <a:r>
              <a:rPr lang="ko-KR" altLang="en-US" dirty="0"/>
              <a:t>마을기업</a:t>
            </a:r>
          </a:p>
          <a:p>
            <a:pPr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</a:pPr>
            <a:r>
              <a:rPr lang="ko-KR" altLang="en-US" dirty="0"/>
              <a:t>   ④ 자활기업</a:t>
            </a:r>
            <a:r>
              <a:rPr lang="en-US" altLang="ko-KR" dirty="0"/>
              <a:t>(</a:t>
            </a:r>
            <a:r>
              <a:rPr lang="ko-KR" altLang="en-US" dirty="0"/>
              <a:t>법인 기업에 한함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503548" y="4364666"/>
            <a:ext cx="8208912" cy="7205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anose="05000000000000000000" pitchFamily="2" charset="2"/>
              <a:buChar char="v"/>
            </a:pPr>
            <a:r>
              <a:rPr lang="en-US" altLang="ko-KR" sz="1600" b="1" dirty="0">
                <a:solidFill>
                  <a:srgbClr val="C00000"/>
                </a:solidFill>
              </a:rPr>
              <a:t>(</a:t>
            </a:r>
            <a:r>
              <a:rPr lang="ko-KR" altLang="en-US" sz="1600" b="1" dirty="0" err="1">
                <a:solidFill>
                  <a:srgbClr val="C00000"/>
                </a:solidFill>
              </a:rPr>
              <a:t>사회적경제기업</a:t>
            </a:r>
            <a:r>
              <a:rPr lang="ko-KR" altLang="en-US" sz="1600" b="1" dirty="0">
                <a:solidFill>
                  <a:srgbClr val="C00000"/>
                </a:solidFill>
              </a:rPr>
              <a:t> 지위의 유지</a:t>
            </a:r>
            <a:r>
              <a:rPr lang="en-US" altLang="ko-KR" sz="1600" b="1" dirty="0">
                <a:solidFill>
                  <a:srgbClr val="C00000"/>
                </a:solidFill>
              </a:rPr>
              <a:t>)</a:t>
            </a:r>
            <a:r>
              <a:rPr lang="en-US" altLang="ko-KR" sz="1600" dirty="0"/>
              <a:t> </a:t>
            </a:r>
            <a:r>
              <a:rPr lang="ko-KR" altLang="en-US" sz="1600" dirty="0"/>
              <a:t>대출 실행 이후 법인전환</a:t>
            </a:r>
            <a:r>
              <a:rPr lang="en-US" altLang="ko-KR" sz="1600" dirty="0"/>
              <a:t>, </a:t>
            </a:r>
            <a:r>
              <a:rPr lang="ko-KR" altLang="en-US" sz="1600" dirty="0"/>
              <a:t>인증 및 지정 만료 등으로 </a:t>
            </a:r>
            <a:r>
              <a:rPr lang="ko-KR" altLang="en-US" sz="1600" dirty="0" err="1"/>
              <a:t>사회적경제기업의</a:t>
            </a:r>
            <a:r>
              <a:rPr lang="ko-KR" altLang="en-US" sz="1600" dirty="0"/>
              <a:t> 지위를 상실한 경우 충남 </a:t>
            </a:r>
            <a:r>
              <a:rPr lang="ko-KR" altLang="en-US" sz="1600" dirty="0" err="1"/>
              <a:t>사회적경제기금</a:t>
            </a:r>
            <a:r>
              <a:rPr lang="ko-KR" altLang="en-US" sz="1600" dirty="0"/>
              <a:t> 대출을 상환하여야 함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404664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기금대출</a:t>
            </a:r>
            <a:r>
              <a:rPr lang="ko-KR" altLang="en-US" sz="2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대상 기업</a:t>
            </a:r>
            <a:endParaRPr lang="ko-KR" altLang="en-US" sz="2800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957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404664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충남 사회적경제기금 개요</a:t>
            </a:r>
            <a:endParaRPr lang="ko-KR" altLang="en-US" sz="2800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3528" y="1268760"/>
            <a:ext cx="8568952" cy="825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ct val="125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altLang="ko-KR" b="1" dirty="0"/>
              <a:t>(</a:t>
            </a:r>
            <a:r>
              <a:rPr lang="ko-KR" altLang="en-US" b="1" dirty="0"/>
              <a:t>사업 소개</a:t>
            </a:r>
            <a:r>
              <a:rPr lang="en-US" altLang="ko-KR" b="1" dirty="0"/>
              <a:t>) </a:t>
            </a:r>
            <a:r>
              <a:rPr lang="ko-KR" altLang="en-US" b="1" dirty="0"/>
              <a:t>충남 소재 사회적경제기업의 경영 안정화와 자립 지원을 위해</a:t>
            </a:r>
            <a:r>
              <a:rPr lang="en-US" altLang="ko-KR" b="1" dirty="0"/>
              <a:t> </a:t>
            </a:r>
          </a:p>
          <a:p>
            <a:pPr>
              <a:lnSpc>
                <a:spcPct val="125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ko-KR" b="1" spc="-150" dirty="0">
                <a:solidFill>
                  <a:srgbClr val="1F497D"/>
                </a:solidFill>
              </a:rPr>
              <a:t>                       </a:t>
            </a:r>
            <a:r>
              <a:rPr lang="ko-KR" altLang="en-US" b="1" spc="-150" dirty="0">
                <a:solidFill>
                  <a:schemeClr val="accent5">
                    <a:lumMod val="75000"/>
                  </a:schemeClr>
                </a:solidFill>
              </a:rPr>
              <a:t>충남도청</a:t>
            </a:r>
            <a:r>
              <a:rPr lang="ko-KR" altLang="en-US" b="1" spc="-150" dirty="0"/>
              <a:t>에서 </a:t>
            </a:r>
            <a:r>
              <a:rPr lang="ko-KR" altLang="en-US" b="1" spc="-150" dirty="0">
                <a:solidFill>
                  <a:schemeClr val="accent5">
                    <a:lumMod val="75000"/>
                  </a:schemeClr>
                </a:solidFill>
              </a:rPr>
              <a:t>시행</a:t>
            </a:r>
            <a:r>
              <a:rPr lang="ko-KR" altLang="en-US" b="1" spc="-150" dirty="0"/>
              <a:t>하고 </a:t>
            </a:r>
            <a:r>
              <a:rPr lang="ko-KR" altLang="en-US" b="1" spc="-150" dirty="0" err="1">
                <a:solidFill>
                  <a:srgbClr val="0B59AD"/>
                </a:solidFill>
              </a:rPr>
              <a:t>신협</a:t>
            </a:r>
            <a:r>
              <a:rPr lang="ko-KR" altLang="en-US" b="1" spc="-150" dirty="0" err="1"/>
              <a:t>에서</a:t>
            </a:r>
            <a:r>
              <a:rPr lang="ko-KR" altLang="en-US" b="1" spc="-150" dirty="0"/>
              <a:t> </a:t>
            </a:r>
            <a:r>
              <a:rPr lang="ko-KR" altLang="en-US" b="1" spc="-150" dirty="0">
                <a:solidFill>
                  <a:srgbClr val="0B59AD"/>
                </a:solidFill>
              </a:rPr>
              <a:t>운용</a:t>
            </a:r>
            <a:r>
              <a:rPr lang="ko-KR" altLang="en-US" b="1" spc="-150" dirty="0"/>
              <a:t>하는 융자사업</a:t>
            </a:r>
            <a:endParaRPr lang="ko-KR" altLang="en-US" spc="-15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751708"/>
              </p:ext>
            </p:extLst>
          </p:nvPr>
        </p:nvGraphicFramePr>
        <p:xfrm>
          <a:off x="467544" y="2334774"/>
          <a:ext cx="8136904" cy="3038442"/>
        </p:xfrm>
        <a:graphic>
          <a:graphicData uri="http://schemas.openxmlformats.org/drawingml/2006/table">
            <a:tbl>
              <a:tblPr/>
              <a:tblGrid>
                <a:gridCol w="1512168">
                  <a:extLst>
                    <a:ext uri="{9D8B030D-6E8A-4147-A177-3AD203B41FA5}">
                      <a16:colId xmlns:a16="http://schemas.microsoft.com/office/drawing/2014/main" val="3988472870"/>
                    </a:ext>
                  </a:extLst>
                </a:gridCol>
                <a:gridCol w="6624736">
                  <a:extLst>
                    <a:ext uri="{9D8B030D-6E8A-4147-A177-3AD203B41FA5}">
                      <a16:colId xmlns:a16="http://schemas.microsoft.com/office/drawing/2014/main" val="731629448"/>
                    </a:ext>
                  </a:extLst>
                </a:gridCol>
              </a:tblGrid>
              <a:tr h="57068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내용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5400735"/>
                  </a:ext>
                </a:extLst>
              </a:tr>
              <a:tr h="41494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금리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01613" algn="l" fontAlgn="ctr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1" u="none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신용 </a:t>
                      </a:r>
                      <a:r>
                        <a:rPr lang="en-US" altLang="ko-KR" sz="1600" b="1" u="none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6.2%, </a:t>
                      </a:r>
                      <a:r>
                        <a:rPr lang="ko-KR" altLang="en-US" sz="1600" b="1" u="none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담보 </a:t>
                      </a:r>
                      <a:r>
                        <a:rPr lang="en-US" altLang="ko-KR" sz="1600" b="1" u="none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5.8%,</a:t>
                      </a:r>
                      <a:r>
                        <a:rPr lang="en-US" altLang="ko-KR" sz="1600" u="none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600" u="none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분기별 변동금리 </a:t>
                      </a:r>
                      <a:r>
                        <a:rPr lang="en-US" altLang="ko-KR" sz="1600" spc="-15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600" spc="-150" dirty="0" smtClean="0">
                          <a:sym typeface="Wingdings" panose="05000000000000000000" pitchFamily="2" charset="2"/>
                        </a:rPr>
                        <a:t>만기 </a:t>
                      </a:r>
                      <a:r>
                        <a:rPr lang="en-US" altLang="ko-KR" sz="1600" spc="-150" dirty="0" smtClean="0">
                          <a:sym typeface="Wingdings" panose="05000000000000000000" pitchFamily="2" charset="2"/>
                        </a:rPr>
                        <a:t>2</a:t>
                      </a:r>
                      <a:r>
                        <a:rPr lang="ko-KR" altLang="en-US" sz="1600" spc="-150" dirty="0" err="1" smtClean="0">
                          <a:sym typeface="Wingdings" panose="05000000000000000000" pitchFamily="2" charset="2"/>
                        </a:rPr>
                        <a:t>년이내</a:t>
                      </a:r>
                      <a:r>
                        <a:rPr lang="ko-KR" altLang="en-US" sz="1600" spc="-150" dirty="0" smtClean="0">
                          <a:sym typeface="Wingdings" panose="05000000000000000000" pitchFamily="2" charset="2"/>
                        </a:rPr>
                        <a:t> 고정금리 선택 가능</a:t>
                      </a:r>
                      <a:endParaRPr lang="ko-KR" altLang="en-US" sz="1600" u="none" kern="0" spc="-1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707425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이차보전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016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600" u="none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충남도가 최대 </a:t>
                      </a:r>
                      <a:r>
                        <a:rPr lang="en-US" altLang="ko-KR" sz="1600" u="none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3.0%</a:t>
                      </a:r>
                      <a:r>
                        <a:rPr lang="en-US" altLang="ko-KR" sz="1600" u="none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600" u="none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이차보전 </a:t>
                      </a:r>
                      <a:r>
                        <a:rPr lang="en-US" altLang="ko-KR" sz="1600" spc="-15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600" spc="-150" dirty="0" smtClean="0">
                          <a:sym typeface="Wingdings" panose="05000000000000000000" pitchFamily="2" charset="2"/>
                        </a:rPr>
                        <a:t>기업</a:t>
                      </a:r>
                      <a:r>
                        <a:rPr lang="ko-KR" altLang="en-US" sz="1600" spc="-150" baseline="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 sz="1600" b="1" spc="-150" baseline="0" dirty="0" err="1" smtClean="0">
                          <a:sym typeface="Wingdings" panose="05000000000000000000" pitchFamily="2" charset="2"/>
                        </a:rPr>
                        <a:t>실부담금리</a:t>
                      </a:r>
                      <a:r>
                        <a:rPr lang="ko-KR" altLang="en-US" sz="1600" b="1" spc="-150" baseline="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ko-KR" sz="1600" b="1" spc="-150" baseline="0" dirty="0" smtClean="0">
                          <a:sym typeface="Wingdings" panose="05000000000000000000" pitchFamily="2" charset="2"/>
                        </a:rPr>
                        <a:t>3.0%</a:t>
                      </a:r>
                      <a:r>
                        <a:rPr lang="en-US" altLang="ko-KR" sz="1600" spc="-150" baseline="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 sz="1600" spc="-150" baseline="0" dirty="0" smtClean="0">
                          <a:sym typeface="Wingdings" panose="05000000000000000000" pitchFamily="2" charset="2"/>
                        </a:rPr>
                        <a:t>내외</a:t>
                      </a:r>
                      <a:r>
                        <a:rPr lang="en-US" altLang="ko-KR" sz="1600" spc="-15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 sz="1600" u="none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ko-KR" altLang="en-US" sz="1600" u="none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975852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기간</a:t>
                      </a:r>
                      <a:endParaRPr lang="ko-KR" altLang="en-US" sz="1800" b="1" kern="0" spc="-1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0161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신용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년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담보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600" spc="-15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600" spc="-150" dirty="0" smtClean="0">
                          <a:sym typeface="Wingdings" panose="05000000000000000000" pitchFamily="2" charset="2"/>
                        </a:rPr>
                        <a:t>충청남도의 </a:t>
                      </a:r>
                      <a:r>
                        <a:rPr lang="ko-KR" altLang="en-US" sz="1600" spc="-150" dirty="0" err="1" smtClean="0">
                          <a:sym typeface="Wingdings" panose="05000000000000000000" pitchFamily="2" charset="2"/>
                        </a:rPr>
                        <a:t>이차보전은</a:t>
                      </a:r>
                      <a:r>
                        <a:rPr lang="ko-KR" altLang="en-US" sz="1600" spc="-15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ko-KR" sz="1600" b="1" spc="-150" dirty="0" smtClean="0">
                          <a:sym typeface="Wingdings" panose="05000000000000000000" pitchFamily="2" charset="2"/>
                        </a:rPr>
                        <a:t>2</a:t>
                      </a:r>
                      <a:r>
                        <a:rPr lang="ko-KR" altLang="en-US" sz="1600" b="1" spc="-150" dirty="0" smtClean="0">
                          <a:sym typeface="Wingdings" panose="05000000000000000000" pitchFamily="2" charset="2"/>
                        </a:rPr>
                        <a:t>년간 지원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0374405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한도</a:t>
                      </a:r>
                      <a:endParaRPr lang="ko-KR" altLang="en-US" sz="1800" b="1" kern="0" spc="-1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01613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신용대출 </a:t>
                      </a:r>
                      <a:r>
                        <a:rPr lang="en-US" altLang="ko-KR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:</a:t>
                      </a:r>
                      <a:r>
                        <a:rPr lang="en-US" altLang="ko-KR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1</a:t>
                      </a:r>
                      <a:r>
                        <a:rPr lang="ko-KR" altLang="en-US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억 </a:t>
                      </a:r>
                      <a:r>
                        <a:rPr lang="en-US" altLang="ko-KR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천만원 이내</a:t>
                      </a:r>
                      <a:endParaRPr lang="en-US" altLang="ko-KR" sz="1600" b="0" kern="0" spc="0" baseline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285750" marR="0" lvl="0" indent="-201613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담보대출 </a:t>
                      </a:r>
                      <a:r>
                        <a:rPr lang="en-US" altLang="ko-KR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: 3</a:t>
                      </a:r>
                      <a:r>
                        <a:rPr lang="ko-KR" altLang="en-US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억원 이내</a:t>
                      </a:r>
                      <a:r>
                        <a:rPr lang="en-US" altLang="ko-KR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(LTV </a:t>
                      </a:r>
                      <a:r>
                        <a:rPr lang="ko-KR" altLang="en-US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한도 이내</a:t>
                      </a:r>
                      <a:r>
                        <a:rPr lang="en-US" altLang="ko-KR" sz="16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</a:p>
                    <a:p>
                      <a:pPr marL="285750" marR="0" lvl="0" indent="-201613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6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동일 기업에 대한 충남 사회적경제기금 대출 최대 </a:t>
                      </a:r>
                      <a:r>
                        <a:rPr lang="en-US" altLang="ko-KR" sz="16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6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764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278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404664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충남 사회적경제기금 대출의 성격</a:t>
            </a:r>
            <a:endParaRPr lang="ko-KR" altLang="en-US" sz="2800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611560" y="1268760"/>
            <a:ext cx="7704856" cy="4320480"/>
            <a:chOff x="611560" y="2132856"/>
            <a:chExt cx="7704856" cy="3529072"/>
          </a:xfrm>
        </p:grpSpPr>
        <p:sp>
          <p:nvSpPr>
            <p:cNvPr id="10" name="직사각형 9"/>
            <p:cNvSpPr/>
            <p:nvPr/>
          </p:nvSpPr>
          <p:spPr>
            <a:xfrm>
              <a:off x="856048" y="4005064"/>
              <a:ext cx="7100328" cy="16568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indent="-179388">
                <a:lnSpc>
                  <a:spcPts val="26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1" dirty="0"/>
                <a:t> 상호 존중과 이해 필요</a:t>
              </a:r>
              <a:endParaRPr lang="en-US" altLang="ko-KR" b="1" dirty="0"/>
            </a:p>
            <a:p>
              <a:pPr marL="285750" indent="-106363">
                <a:lnSpc>
                  <a:spcPts val="26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ü"/>
              </a:pPr>
              <a:r>
                <a:rPr lang="en-US" altLang="ko-KR" dirty="0"/>
                <a:t> </a:t>
              </a:r>
              <a:r>
                <a:rPr lang="ko-KR" altLang="en-US" dirty="0" err="1"/>
                <a:t>신협과</a:t>
              </a:r>
              <a:r>
                <a:rPr lang="ko-KR" altLang="en-US" dirty="0"/>
                <a:t> 사회적경제조직이 가까워지는 계기</a:t>
              </a:r>
              <a:endParaRPr lang="en-US" altLang="ko-KR" dirty="0"/>
            </a:p>
            <a:p>
              <a:pPr marL="285750" indent="-106363">
                <a:lnSpc>
                  <a:spcPts val="26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ü"/>
              </a:pPr>
              <a:r>
                <a:rPr lang="ko-KR" altLang="en-US" dirty="0"/>
                <a:t> 동 사업을 계기로 지역 단위의 협력관계 형성 필요</a:t>
              </a:r>
              <a:endParaRPr lang="en-US" altLang="ko-KR" dirty="0"/>
            </a:p>
            <a:p>
              <a:pPr marL="285750" indent="-106363">
                <a:lnSpc>
                  <a:spcPts val="26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ü"/>
              </a:pPr>
              <a:r>
                <a:rPr lang="en-US" altLang="ko-KR" dirty="0"/>
                <a:t> </a:t>
              </a:r>
              <a:r>
                <a:rPr lang="ko-KR" altLang="en-US" dirty="0"/>
                <a:t>상호 존중과 이해 필요</a:t>
              </a:r>
              <a:endParaRPr lang="en-US" altLang="ko-KR" dirty="0"/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611560" y="2132856"/>
              <a:ext cx="7704856" cy="352907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827584" y="2276872"/>
              <a:ext cx="7416824" cy="13533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marL="179388" indent="-179388">
                <a:lnSpc>
                  <a:spcPts val="26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§"/>
              </a:pPr>
              <a:r>
                <a:rPr lang="ko-KR" altLang="en-US" b="1" dirty="0"/>
                <a:t> 민간 자원과 도 기금을 결합한 협조융자 사업</a:t>
              </a:r>
              <a:endParaRPr lang="en-US" altLang="ko-KR" b="1" dirty="0"/>
            </a:p>
            <a:p>
              <a:pPr marL="285750" indent="-106363">
                <a:lnSpc>
                  <a:spcPts val="26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ü"/>
              </a:pPr>
              <a:r>
                <a:rPr lang="en-US" altLang="ko-KR" dirty="0"/>
                <a:t> </a:t>
              </a:r>
              <a:r>
                <a:rPr lang="ko-KR" altLang="en-US" dirty="0" err="1"/>
                <a:t>신협의</a:t>
              </a:r>
              <a:r>
                <a:rPr lang="ko-KR" altLang="en-US" dirty="0"/>
                <a:t> 심사를 거쳐</a:t>
              </a:r>
              <a:r>
                <a:rPr lang="en-US" altLang="ko-KR" dirty="0"/>
                <a:t>, </a:t>
              </a:r>
              <a:r>
                <a:rPr lang="ko-KR" altLang="en-US" dirty="0" err="1"/>
                <a:t>신협의</a:t>
              </a:r>
              <a:r>
                <a:rPr lang="ko-KR" altLang="en-US" dirty="0"/>
                <a:t> 자금으로 대출 실행</a:t>
              </a:r>
              <a:endParaRPr lang="en-US" altLang="ko-KR" dirty="0"/>
            </a:p>
            <a:p>
              <a:pPr marL="179387">
                <a:lnSpc>
                  <a:spcPts val="26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dirty="0"/>
                <a:t>    </a:t>
              </a:r>
              <a:r>
                <a:rPr lang="en-US" altLang="ko-KR" spc="-150" dirty="0">
                  <a:sym typeface="Wingdings" panose="05000000000000000000" pitchFamily="2" charset="2"/>
                </a:rPr>
                <a:t> </a:t>
              </a:r>
              <a:r>
                <a:rPr lang="ko-KR" altLang="en-US" spc="-150" dirty="0" err="1" smtClean="0">
                  <a:sym typeface="Wingdings" panose="05000000000000000000" pitchFamily="2" charset="2"/>
                </a:rPr>
                <a:t>신협</a:t>
              </a:r>
              <a:r>
                <a:rPr lang="ko-KR" altLang="en-US" spc="-150" dirty="0" smtClean="0">
                  <a:sym typeface="Wingdings" panose="05000000000000000000" pitchFamily="2" charset="2"/>
                </a:rPr>
                <a:t> 조합원의 </a:t>
              </a:r>
              <a:r>
                <a:rPr lang="ko-KR" altLang="en-US" spc="-150" dirty="0">
                  <a:sym typeface="Wingdings" panose="05000000000000000000" pitchFamily="2" charset="2"/>
                </a:rPr>
                <a:t>예금을 재원으로 실행되는 대출이므로 안정성 중요</a:t>
              </a:r>
              <a:endParaRPr lang="en-US" altLang="ko-KR" spc="-150" dirty="0"/>
            </a:p>
            <a:p>
              <a:pPr marL="285750" indent="-106363">
                <a:lnSpc>
                  <a:spcPts val="26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ü"/>
              </a:pPr>
              <a:r>
                <a:rPr lang="en-US" altLang="ko-KR" dirty="0"/>
                <a:t> </a:t>
              </a:r>
              <a:r>
                <a:rPr lang="ko-KR" altLang="en-US" dirty="0" err="1"/>
                <a:t>충남기금을</a:t>
              </a:r>
              <a:r>
                <a:rPr lang="ko-KR" altLang="en-US" dirty="0"/>
                <a:t> 통해 신용대출 손실의 </a:t>
              </a:r>
              <a:r>
                <a:rPr lang="en-US" altLang="ko-KR" dirty="0"/>
                <a:t>70% </a:t>
              </a:r>
              <a:r>
                <a:rPr lang="ko-KR" altLang="en-US" dirty="0"/>
                <a:t>지원 및 이자</a:t>
              </a:r>
              <a:r>
                <a:rPr lang="en-US" altLang="ko-KR" dirty="0" smtClean="0"/>
                <a:t>(3.0</a:t>
              </a:r>
              <a:r>
                <a:rPr lang="en-US" altLang="ko-KR" dirty="0"/>
                <a:t>%) </a:t>
              </a:r>
              <a:r>
                <a:rPr lang="ko-KR" altLang="en-US" dirty="0"/>
                <a:t>지원</a:t>
              </a:r>
              <a:endParaRPr lang="en-US" altLang="ko-KR" dirty="0"/>
            </a:p>
          </p:txBody>
        </p:sp>
      </p:grpSp>
    </p:spTree>
    <p:extLst>
      <p:ext uri="{BB962C8B-B14F-4D97-AF65-F5344CB8AC3E}">
        <p14:creationId xmlns:p14="http://schemas.microsoft.com/office/powerpoint/2010/main" val="98889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404664"/>
            <a:ext cx="5904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충남 사회적경제기금 신청방법</a:t>
            </a:r>
            <a:endParaRPr lang="en-US" altLang="ko-KR" sz="28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8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- 5</a:t>
            </a:r>
            <a:r>
              <a:rPr lang="ko-KR" altLang="en-US" sz="2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천만원 초과 신청</a:t>
            </a:r>
            <a:endParaRPr lang="en-US" altLang="ko-KR" sz="24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83844" y="1556792"/>
            <a:ext cx="8568952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ct val="125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altLang="ko-KR" b="1" dirty="0" smtClean="0"/>
              <a:t>(5</a:t>
            </a:r>
            <a:r>
              <a:rPr lang="ko-KR" altLang="en-US" b="1" dirty="0" smtClean="0"/>
              <a:t>천만원 초과</a:t>
            </a:r>
            <a:r>
              <a:rPr lang="en-US" altLang="ko-KR" b="1" dirty="0" smtClean="0"/>
              <a:t>) </a:t>
            </a:r>
            <a:r>
              <a:rPr lang="ko-KR" altLang="en-US" b="1" dirty="0" smtClean="0"/>
              <a:t>사회적경제기업 평가시스템</a:t>
            </a:r>
            <a:endParaRPr lang="ko-KR" altLang="en-US" spc="-15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76872"/>
            <a:ext cx="4176464" cy="2724959"/>
          </a:xfrm>
          <a:prstGeom prst="rect">
            <a:avLst/>
          </a:prstGeom>
        </p:spPr>
      </p:pic>
      <p:pic>
        <p:nvPicPr>
          <p:cNvPr id="4" name="그림 3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276872"/>
            <a:ext cx="4176464" cy="27252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2DF9172-B0EC-4765-9387-792234BCCF52}"/>
              </a:ext>
            </a:extLst>
          </p:cNvPr>
          <p:cNvSpPr/>
          <p:nvPr/>
        </p:nvSpPr>
        <p:spPr>
          <a:xfrm>
            <a:off x="2537552" y="3009351"/>
            <a:ext cx="684000" cy="126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2DF9172-B0EC-4765-9387-792234BCCF52}"/>
              </a:ext>
            </a:extLst>
          </p:cNvPr>
          <p:cNvSpPr/>
          <p:nvPr/>
        </p:nvSpPr>
        <p:spPr>
          <a:xfrm>
            <a:off x="5364088" y="4149080"/>
            <a:ext cx="792088" cy="72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09726B-957A-4F37-AA43-F048AE5955BE}"/>
              </a:ext>
            </a:extLst>
          </p:cNvPr>
          <p:cNvSpPr txBox="1"/>
          <p:nvPr/>
        </p:nvSpPr>
        <p:spPr>
          <a:xfrm>
            <a:off x="647564" y="5281925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+mj-ea"/>
                <a:ea typeface="+mj-ea"/>
              </a:rPr>
              <a:t>접속방법 </a:t>
            </a:r>
            <a:r>
              <a:rPr lang="en-US" altLang="ko-KR" dirty="0" smtClean="0">
                <a:latin typeface="+mj-ea"/>
                <a:ea typeface="+mj-ea"/>
              </a:rPr>
              <a:t>: kodit.co.kr/index.do </a:t>
            </a:r>
            <a:r>
              <a:rPr lang="en-US" altLang="ko-KR" dirty="0" smtClean="0">
                <a:sym typeface="Wingdings" panose="05000000000000000000" pitchFamily="2" charset="2"/>
              </a:rPr>
              <a:t> </a:t>
            </a:r>
            <a:r>
              <a:rPr lang="ko-KR" altLang="en-US" dirty="0" smtClean="0">
                <a:sym typeface="Wingdings" panose="05000000000000000000" pitchFamily="2" charset="2"/>
              </a:rPr>
              <a:t>신보</a:t>
            </a:r>
            <a:r>
              <a:rPr lang="en-US" altLang="ko-KR" dirty="0" smtClean="0">
                <a:sym typeface="Wingdings" panose="05000000000000000000" pitchFamily="2" charset="2"/>
              </a:rPr>
              <a:t>ON-Biz  </a:t>
            </a:r>
            <a:r>
              <a:rPr lang="ko-KR" altLang="en-US" dirty="0" smtClean="0">
                <a:sym typeface="Wingdings" panose="05000000000000000000" pitchFamily="2" charset="2"/>
              </a:rPr>
              <a:t>사회적경제기업평가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2792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6120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 smtClean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충남 사회적경제기금 신청방법</a:t>
            </a:r>
            <a:endParaRPr lang="en-US" altLang="ko-KR" sz="3000" dirty="0" smtClean="0">
              <a:solidFill>
                <a:srgbClr val="161B8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400" dirty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- 5</a:t>
            </a:r>
            <a:r>
              <a:rPr lang="ko-KR" altLang="en-US" sz="2400" dirty="0" smtClean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천만원 이하 신청</a:t>
            </a:r>
            <a:r>
              <a:rPr lang="en-US" altLang="ko-KR" sz="2400" dirty="0" smtClean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소액대출</a:t>
            </a:r>
            <a:r>
              <a:rPr lang="en-US" altLang="ko-KR" sz="2400" dirty="0" smtClean="0">
                <a:solidFill>
                  <a:srgbClr val="161B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400" dirty="0">
              <a:solidFill>
                <a:srgbClr val="161B8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96008" y="1412096"/>
            <a:ext cx="8136904" cy="1913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altLang="ko-KR" sz="2000" b="1" dirty="0" smtClean="0"/>
              <a:t>5</a:t>
            </a:r>
            <a:r>
              <a:rPr lang="ko-KR" altLang="en-US" sz="2000" b="1" dirty="0" smtClean="0"/>
              <a:t>천만원 이하 신청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소액대출</a:t>
            </a:r>
            <a:r>
              <a:rPr lang="en-US" altLang="ko-KR" sz="2000" b="1" dirty="0" smtClean="0"/>
              <a:t>)</a:t>
            </a:r>
          </a:p>
          <a:p>
            <a:pPr marL="179388" indent="-179388"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추진 목적</a:t>
            </a:r>
            <a:r>
              <a:rPr lang="en-US" altLang="ko-KR" sz="2000" b="1" dirty="0" smtClean="0"/>
              <a:t>) </a:t>
            </a:r>
            <a:r>
              <a:rPr lang="ko-KR" altLang="en-US" sz="2000" dirty="0" smtClean="0"/>
              <a:t>코로나</a:t>
            </a:r>
            <a:r>
              <a:rPr lang="en-US" altLang="ko-KR" sz="2000" dirty="0" smtClean="0"/>
              <a:t>19 </a:t>
            </a:r>
            <a:r>
              <a:rPr lang="ko-KR" altLang="en-US" sz="2000" dirty="0" smtClean="0"/>
              <a:t>피해 등으로 인한 긴급 자금수요를 위해 </a:t>
            </a:r>
            <a:r>
              <a:rPr lang="ko-KR" altLang="en-US" sz="2000" dirty="0" err="1" smtClean="0"/>
              <a:t>사회적경제</a:t>
            </a:r>
            <a:r>
              <a:rPr lang="ko-KR" altLang="en-US" sz="2000" dirty="0" smtClean="0"/>
              <a:t> 평가시스템을 생략한 소액 대출프로그램을 별도로 운영</a:t>
            </a:r>
            <a:endParaRPr lang="en-US" altLang="ko-KR" sz="2000" dirty="0" smtClean="0"/>
          </a:p>
          <a:p>
            <a:pPr marL="179388" indent="-179388"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운용 방안</a:t>
            </a:r>
            <a:r>
              <a:rPr lang="en-US" altLang="ko-KR" sz="2000" b="1" dirty="0" smtClean="0"/>
              <a:t>) </a:t>
            </a:r>
            <a:r>
              <a:rPr lang="ko-KR" altLang="en-US" sz="2000" dirty="0" smtClean="0"/>
              <a:t>사회적경제평가시스템 심사를 생략하고 대출 </a:t>
            </a:r>
            <a:r>
              <a:rPr lang="ko-KR" altLang="en-US" sz="2000" dirty="0" err="1" smtClean="0"/>
              <a:t>실행절차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제출서류 등 간소화</a:t>
            </a:r>
            <a:endParaRPr lang="en-US" altLang="ko-KR" sz="2000" dirty="0"/>
          </a:p>
        </p:txBody>
      </p:sp>
      <p:sp>
        <p:nvSpPr>
          <p:cNvPr id="5" name="직사각형 4"/>
          <p:cNvSpPr/>
          <p:nvPr/>
        </p:nvSpPr>
        <p:spPr>
          <a:xfrm>
            <a:off x="755576" y="3303874"/>
            <a:ext cx="6048672" cy="83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ko-KR" altLang="en-US" sz="2000" b="1" dirty="0" smtClean="0"/>
              <a:t>취급 영업점에 직접 서류 제출 후 상담</a:t>
            </a:r>
            <a:r>
              <a:rPr lang="en-US" altLang="ko-KR" sz="2000" b="1" dirty="0" smtClean="0"/>
              <a:t>·</a:t>
            </a:r>
            <a:r>
              <a:rPr lang="ko-KR" altLang="en-US" sz="2000" b="1" dirty="0" smtClean="0"/>
              <a:t>심사 진행</a:t>
            </a:r>
          </a:p>
          <a:p>
            <a:pPr marL="342900" indent="-342900">
              <a:lnSpc>
                <a:spcPts val="26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ko-KR" altLang="en-US" sz="2000" b="1" dirty="0" smtClean="0"/>
              <a:t>이차보전 </a:t>
            </a:r>
            <a:r>
              <a:rPr lang="en-US" altLang="ko-KR" sz="2000" b="1" dirty="0" smtClean="0"/>
              <a:t>(3.0%) </a:t>
            </a:r>
            <a:r>
              <a:rPr lang="ko-KR" altLang="en-US" sz="2000" b="1" dirty="0" smtClean="0"/>
              <a:t>적용</a:t>
            </a:r>
            <a:endParaRPr lang="en-US" altLang="ko-KR" sz="2000" b="1" dirty="0" smtClean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992759"/>
              </p:ext>
            </p:extLst>
          </p:nvPr>
        </p:nvGraphicFramePr>
        <p:xfrm>
          <a:off x="526702" y="4221088"/>
          <a:ext cx="7933730" cy="1810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6865">
                  <a:extLst>
                    <a:ext uri="{9D8B030D-6E8A-4147-A177-3AD203B41FA5}">
                      <a16:colId xmlns:a16="http://schemas.microsoft.com/office/drawing/2014/main" val="2704779902"/>
                    </a:ext>
                  </a:extLst>
                </a:gridCol>
                <a:gridCol w="3966865">
                  <a:extLst>
                    <a:ext uri="{9D8B030D-6E8A-4147-A177-3AD203B41FA5}">
                      <a16:colId xmlns:a16="http://schemas.microsoft.com/office/drawing/2014/main" val="1195157295"/>
                    </a:ext>
                  </a:extLst>
                </a:gridCol>
              </a:tblGrid>
              <a:tr h="181069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▶ </a:t>
                      </a:r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대출약정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 성립을 위한 </a:t>
                      </a:r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필수서류</a:t>
                      </a:r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  - </a:t>
                      </a:r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정관사본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사업자 등록증 사본</a:t>
                      </a:r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  - 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법인등기부등본</a:t>
                      </a:r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  - </a:t>
                      </a:r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차입 관련 이사회</a:t>
                      </a:r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주총</a:t>
                      </a:r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의사록</a:t>
                      </a:r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▶ </a:t>
                      </a:r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기업심사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필수서류</a:t>
                      </a:r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  - 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사업계획서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재무제표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정관</a:t>
                      </a:r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  - </a:t>
                      </a:r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매출액 확인자료</a:t>
                      </a:r>
                      <a:endParaRPr lang="en-US" altLang="ko-KR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  - </a:t>
                      </a:r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국세 및 지방세 </a:t>
                      </a:r>
                      <a:r>
                        <a:rPr lang="ko-KR" altLang="en-US" baseline="0" dirty="0" err="1" smtClean="0">
                          <a:solidFill>
                            <a:schemeClr val="tx1"/>
                          </a:solidFill>
                        </a:rPr>
                        <a:t>완납증명원</a:t>
                      </a:r>
                      <a:endParaRPr lang="en-US" altLang="ko-KR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  - </a:t>
                      </a:r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금융거래 확인서</a:t>
                      </a:r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5486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17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l="24616" t="42279" r="23077" b="43628"/>
          <a:stretch/>
        </p:blipFill>
        <p:spPr>
          <a:xfrm>
            <a:off x="1475656" y="1988840"/>
            <a:ext cx="6120680" cy="84065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191" y="3140968"/>
            <a:ext cx="4901609" cy="157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94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20530</TotalTime>
  <Words>490</Words>
  <Application>Microsoft Office PowerPoint</Application>
  <PresentationFormat>화면 슬라이드 쇼(4:3)</PresentationFormat>
  <Paragraphs>84</Paragraphs>
  <Slides>8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HY헤드라인M</vt:lpstr>
      <vt:lpstr>나눔고딕</vt:lpstr>
      <vt:lpstr>맑은 고딕</vt:lpstr>
      <vt:lpstr>신협나눔 굵게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금융지원팀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안승용</dc:creator>
  <cp:lastModifiedBy>CU</cp:lastModifiedBy>
  <cp:revision>1639</cp:revision>
  <cp:lastPrinted>2019-07-02T14:09:32Z</cp:lastPrinted>
  <dcterms:created xsi:type="dcterms:W3CDTF">2012-03-30T02:57:55Z</dcterms:created>
  <dcterms:modified xsi:type="dcterms:W3CDTF">2023-03-02T08:25:42Z</dcterms:modified>
</cp:coreProperties>
</file>