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4"/>
  </p:sldMasterIdLst>
  <p:notesMasterIdLst>
    <p:notesMasterId r:id="rId49"/>
  </p:notesMasterIdLst>
  <p:handoutMasterIdLst>
    <p:handoutMasterId r:id="rId50"/>
  </p:handoutMasterIdLst>
  <p:sldIdLst>
    <p:sldId id="281" r:id="rId5"/>
    <p:sldId id="355" r:id="rId6"/>
    <p:sldId id="283" r:id="rId7"/>
    <p:sldId id="376" r:id="rId8"/>
    <p:sldId id="378" r:id="rId9"/>
    <p:sldId id="377" r:id="rId10"/>
    <p:sldId id="379" r:id="rId11"/>
    <p:sldId id="362" r:id="rId12"/>
    <p:sldId id="365" r:id="rId13"/>
    <p:sldId id="370" r:id="rId14"/>
    <p:sldId id="368" r:id="rId15"/>
    <p:sldId id="373" r:id="rId16"/>
    <p:sldId id="369" r:id="rId17"/>
    <p:sldId id="374" r:id="rId18"/>
    <p:sldId id="380" r:id="rId19"/>
    <p:sldId id="381" r:id="rId20"/>
    <p:sldId id="382" r:id="rId21"/>
    <p:sldId id="384" r:id="rId22"/>
    <p:sldId id="383" r:id="rId23"/>
    <p:sldId id="385" r:id="rId24"/>
    <p:sldId id="387" r:id="rId25"/>
    <p:sldId id="388" r:id="rId26"/>
    <p:sldId id="389" r:id="rId27"/>
    <p:sldId id="390" r:id="rId28"/>
    <p:sldId id="391" r:id="rId29"/>
    <p:sldId id="393" r:id="rId30"/>
    <p:sldId id="394" r:id="rId31"/>
    <p:sldId id="395" r:id="rId32"/>
    <p:sldId id="392" r:id="rId33"/>
    <p:sldId id="397" r:id="rId34"/>
    <p:sldId id="399" r:id="rId35"/>
    <p:sldId id="403" r:id="rId36"/>
    <p:sldId id="401" r:id="rId37"/>
    <p:sldId id="398" r:id="rId38"/>
    <p:sldId id="409" r:id="rId39"/>
    <p:sldId id="407" r:id="rId40"/>
    <p:sldId id="412" r:id="rId41"/>
    <p:sldId id="402" r:id="rId42"/>
    <p:sldId id="413" r:id="rId43"/>
    <p:sldId id="404" r:id="rId44"/>
    <p:sldId id="396" r:id="rId45"/>
    <p:sldId id="405" r:id="rId46"/>
    <p:sldId id="375" r:id="rId47"/>
    <p:sldId id="414" r:id="rId48"/>
  </p:sldIdLst>
  <p:sldSz cx="12192000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60" userDrawn="1">
          <p15:clr>
            <a:srgbClr val="A4A3A4"/>
          </p15:clr>
        </p15:guide>
        <p15:guide id="2" pos="7392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DAE9"/>
    <a:srgbClr val="F5B6A7"/>
    <a:srgbClr val="C8E795"/>
    <a:srgbClr val="D0B5D5"/>
    <a:srgbClr val="CEDFEA"/>
    <a:srgbClr val="CDFC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9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8" y="114"/>
      </p:cViewPr>
      <p:guideLst>
        <p:guide pos="360"/>
        <p:guide pos="7392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80"/>
    </p:cViewPr>
  </p:sorterViewPr>
  <p:notesViewPr>
    <p:cSldViewPr snapToGrid="0">
      <p:cViewPr varScale="1">
        <p:scale>
          <a:sx n="83" d="100"/>
          <a:sy n="83" d="100"/>
        </p:scale>
        <p:origin x="391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9EB018AA-DEA7-448F-AE2F-C3D13A0F02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ko-KR" altLang="en-US">
              <a:latin typeface="+mj-ea"/>
              <a:ea typeface="+mj-ea"/>
            </a:endParaRP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FB87A71-96EB-4108-95A3-855A4C3601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75E9C40-2B55-43AB-8539-C48809F2FC17}" type="datetime1">
              <a:rPr lang="en-US" altLang="ko-KR" smtClean="0">
                <a:latin typeface="+mj-ea"/>
                <a:ea typeface="+mj-ea"/>
              </a:rPr>
              <a:t>5/25/2023</a:t>
            </a:fld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445591A-E83D-4F8A-B064-12B29D3154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ko-KR" altLang="en-US">
              <a:latin typeface="+mj-ea"/>
              <a:ea typeface="+mj-ea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7AF2308-535F-471C-9423-3467454C92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661E857-36B8-43F1-9D87-FE508167BCE3}" type="slidenum">
              <a:rPr lang="en-US" altLang="ko-KR" smtClean="0">
                <a:latin typeface="+mj-ea"/>
                <a:ea typeface="+mj-ea"/>
              </a:rPr>
              <a:t>‹#›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002314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+mj-ea"/>
                <a:ea typeface="+mj-ea"/>
              </a:defRPr>
            </a:lvl1pPr>
          </a:lstStyle>
          <a:p>
            <a:endParaRPr lang="ko-KR" altLang="en-US" noProof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+mj-ea"/>
                <a:ea typeface="+mj-ea"/>
              </a:defRPr>
            </a:lvl1pPr>
          </a:lstStyle>
          <a:p>
            <a:fld id="{58D25597-25DC-4569-9D2F-FB5CC7243947}" type="datetime1">
              <a:rPr lang="ko-KR" altLang="en-US" smtClean="0"/>
              <a:pPr/>
              <a:t>2023-05-25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+mj-ea"/>
                <a:ea typeface="+mj-ea"/>
              </a:defRPr>
            </a:lvl1pPr>
          </a:lstStyle>
          <a:p>
            <a:endParaRPr lang="ko-KR" altLang="en-US" noProof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+mj-ea"/>
                <a:ea typeface="+mj-ea"/>
              </a:defRPr>
            </a:lvl1pPr>
          </a:lstStyle>
          <a:p>
            <a:fld id="{BCFAAAB6-A2C6-4A85-A3A1-98EFBA61C967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07675299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j-ea"/>
        <a:ea typeface="+mj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b="0" i="0">
              <a:effectLst/>
              <a:latin typeface="+mj-ea"/>
              <a:ea typeface="+mj-ea"/>
            </a:endParaRPr>
          </a:p>
          <a:p>
            <a:pPr rtl="0"/>
            <a:r>
              <a:rPr lang="en-US" altLang="ko-KR">
                <a:latin typeface="+mj-ea"/>
                <a:ea typeface="+mj-ea"/>
              </a:rPr>
              <a:t>ID=d924773e-9a16-4d6d-9803-8cb819e99682</a:t>
            </a:r>
            <a:r>
              <a:rPr lang="ko-KR" altLang="en-US">
                <a:latin typeface="+mj-ea"/>
                <a:ea typeface="+mj-ea"/>
              </a:rPr>
              <a:t>
</a:t>
            </a:r>
            <a:r>
              <a:rPr lang="en-US" altLang="ko-KR">
                <a:latin typeface="+mj-ea"/>
                <a:ea typeface="+mj-ea"/>
              </a:rPr>
              <a:t>Recipe=text_billboard
Type=TextOnly
Variant=0
FamilyID=AccentBoxWalbaum_Zero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EAA36B1-75F6-458C-B388-8BC01E9857C8}" type="slidenum">
              <a:rPr lang="en-US" altLang="ko-KR" smtClean="0">
                <a:latin typeface="+mj-ea"/>
                <a:ea typeface="+mj-ea"/>
              </a:rPr>
              <a:t>1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0320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93314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36031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4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13154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5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822602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6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81289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7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0348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8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98190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9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732947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10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060787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11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63776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12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721143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13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0780064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14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49351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15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93958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16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692335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17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139487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18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214917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19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403266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20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490264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21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013107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22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170494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23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702193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24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798580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25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742082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26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071449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27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91127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28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9234172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29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163191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30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1862853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31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0224307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32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919002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33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13948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34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5708961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35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9799974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36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344569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37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6642348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38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6029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39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9911778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40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43757448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41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3249293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42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9669261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43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4687740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CFAAAB6-A2C6-4A85-A3A1-98EFBA61C967}" type="slidenum">
              <a:rPr lang="en-US" altLang="ko-KR" smtClean="0">
                <a:latin typeface="+mj-ea"/>
                <a:ea typeface="+mj-ea"/>
              </a:rPr>
              <a:t>44</a:t>
            </a:fld>
            <a:endParaRPr lang="ko-KR" altLang="en-US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44430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직사각형 6">
            <a:extLst>
              <a:ext uri="{FF2B5EF4-FFF2-40B4-BE49-F238E27FC236}">
                <a16:creationId xmlns:a16="http://schemas.microsoft.com/office/drawing/2014/main" id="{BC5C50C9-5CB7-4938-BEDF-DD2FC7529FA9}"/>
              </a:ext>
            </a:extLst>
          </p:cNvPr>
          <p:cNvSpPr/>
          <p:nvPr userDrawn="1"/>
        </p:nvSpPr>
        <p:spPr>
          <a:xfrm>
            <a:off x="1528762" y="1473243"/>
            <a:ext cx="9144000" cy="3007447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1368" y="1664208"/>
            <a:ext cx="8586216" cy="2176272"/>
          </a:xfrm>
        </p:spPr>
        <p:txBody>
          <a:bodyPr rtlCol="0" anchor="ctr">
            <a:normAutofit/>
          </a:bodyPr>
          <a:lstStyle>
            <a:lvl1pPr algn="ctr">
              <a:defRPr sz="6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7168" y="4142232"/>
            <a:ext cx="7223760" cy="685800"/>
          </a:xfrm>
          <a:solidFill>
            <a:schemeClr val="accent1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ko-KR" altLang="en-US" noProof="0"/>
              <a:t>클릭하여 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669640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그림이 있는 제목 및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84064" y="1078992"/>
            <a:ext cx="6272784" cy="1536192"/>
          </a:xfrm>
        </p:spPr>
        <p:txBody>
          <a:bodyPr rtlCol="0" anchor="b">
            <a:normAutofit/>
          </a:bodyPr>
          <a:lstStyle>
            <a:lvl1pPr>
              <a:defRPr sz="5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84064" y="3355848"/>
            <a:ext cx="6272784" cy="2825496"/>
          </a:xfrm>
        </p:spPr>
        <p:txBody>
          <a:bodyPr rtlCol="0"/>
          <a:lstStyle>
            <a:lvl1pPr>
              <a:buNone/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9/4/20XX</a:t>
            </a:r>
            <a:endParaRPr lang="ko-KR" altLang="en-US" noProof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41648" y="6356350"/>
            <a:ext cx="4114800" cy="365125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프레젠테이션 제목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65A5C87-DF58-40C8-B092-1DE63DB4547E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EEEC07-DA87-4415-8D6B-72E1B2686535}"/>
              </a:ext>
            </a:extLst>
          </p:cNvPr>
          <p:cNvSpPr/>
          <p:nvPr userDrawn="1"/>
        </p:nvSpPr>
        <p:spPr>
          <a:xfrm rot="5400000">
            <a:off x="5317960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CC47E32-D289-4A1B-A3C7-A355CD5572E8}"/>
              </a:ext>
            </a:extLst>
          </p:cNvPr>
          <p:cNvSpPr/>
          <p:nvPr userDrawn="1"/>
        </p:nvSpPr>
        <p:spPr>
          <a:xfrm>
            <a:off x="5099266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그림 개체 틀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" y="603504"/>
            <a:ext cx="4050792" cy="5577840"/>
          </a:xfrm>
        </p:spPr>
        <p:txBody>
          <a:bodyPr rtlCol="0" anchor="ctr"/>
          <a:lstStyle>
            <a:lvl1pPr algn="ctr">
              <a:buNone/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</p:spTree>
    <p:extLst>
      <p:ext uri="{BB962C8B-B14F-4D97-AF65-F5344CB8AC3E}">
        <p14:creationId xmlns:p14="http://schemas.microsoft.com/office/powerpoint/2010/main" val="381258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개의 그림이 있는 제목 및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rtlCol="0" anchor="b">
            <a:normAutofit/>
          </a:bodyPr>
          <a:lstStyle>
            <a:lvl1pPr>
              <a:defRPr sz="5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12648" y="3355848"/>
            <a:ext cx="6272784" cy="2825496"/>
          </a:xfrm>
        </p:spPr>
        <p:txBody>
          <a:bodyPr rtlCol="0"/>
          <a:lstStyle>
            <a:lvl1pPr marL="0" indent="0">
              <a:buNone/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05272" y="6356350"/>
            <a:ext cx="1280160" cy="365125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65A5C87-DF58-40C8-B092-1DE63DB4547E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3EEEC07-DA87-4415-8D6B-72E1B2686535}"/>
              </a:ext>
            </a:extLst>
          </p:cNvPr>
          <p:cNvSpPr/>
          <p:nvPr userDrawn="1"/>
        </p:nvSpPr>
        <p:spPr>
          <a:xfrm rot="5400000">
            <a:off x="850392" y="36576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그림 개체 틀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80960" y="4352544"/>
            <a:ext cx="4507992" cy="2505456"/>
          </a:xfrm>
        </p:spPr>
        <p:txBody>
          <a:bodyPr rtlCol="0" anchor="ctr"/>
          <a:lstStyle>
            <a:lvl1pPr algn="ctr">
              <a:buNone/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10" name="그림 개체 틀 14">
            <a:extLst>
              <a:ext uri="{FF2B5EF4-FFF2-40B4-BE49-F238E27FC236}">
                <a16:creationId xmlns:a16="http://schemas.microsoft.com/office/drawing/2014/main" id="{687A7A61-F904-44E0-837C-FB357932BC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80960" y="0"/>
            <a:ext cx="4507992" cy="4123944"/>
          </a:xfrm>
        </p:spPr>
        <p:txBody>
          <a:bodyPr rtlCol="0" anchor="ctr"/>
          <a:lstStyle>
            <a:lvl1pPr algn="ctr">
              <a:buNone/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EFA3CC7-31ED-4E5A-87A6-AA1D8F4251FC}"/>
              </a:ext>
            </a:extLst>
          </p:cNvPr>
          <p:cNvSpPr/>
          <p:nvPr userDrawn="1"/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78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직사각형 6">
            <a:extLst>
              <a:ext uri="{FF2B5EF4-FFF2-40B4-BE49-F238E27FC236}">
                <a16:creationId xmlns:a16="http://schemas.microsoft.com/office/drawing/2014/main" id="{B541A812-4D3F-4D65-BA64-BA64E37F2C1D}"/>
              </a:ext>
            </a:extLst>
          </p:cNvPr>
          <p:cNvSpPr/>
          <p:nvPr userDrawn="1"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7013448" cy="2990088"/>
          </a:xfrm>
        </p:spPr>
        <p:txBody>
          <a:bodyPr rtlCol="0" anchor="ctr">
            <a:normAutofit/>
          </a:bodyPr>
          <a:lstStyle>
            <a:lvl1pPr>
              <a:defRPr sz="54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613648" y="1938528"/>
            <a:ext cx="2688336" cy="2990088"/>
          </a:xfrm>
          <a:solidFill>
            <a:schemeClr val="accent1"/>
          </a:solidFill>
        </p:spPr>
        <p:txBody>
          <a:bodyPr rtlCol="0" anchor="ctr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  <a:endParaRPr lang="ko-KR" altLang="en-US" noProof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716BBE9-8A9C-450B-A235-677945C7ED44}"/>
              </a:ext>
            </a:extLst>
          </p:cNvPr>
          <p:cNvSpPr/>
          <p:nvPr userDrawn="1"/>
        </p:nvSpPr>
        <p:spPr>
          <a:xfrm>
            <a:off x="609084" y="2965074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855E7BF-3629-4C02-98DF-CFC1C93CE036}"/>
              </a:ext>
            </a:extLst>
          </p:cNvPr>
          <p:cNvSpPr/>
          <p:nvPr userDrawn="1"/>
        </p:nvSpPr>
        <p:spPr>
          <a:xfrm rot="5400000">
            <a:off x="7360539" y="3424428"/>
            <a:ext cx="210312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3540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직사각형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 userDrawn="1"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rtlCol="0">
            <a:normAutofit/>
          </a:bodyPr>
          <a:lstStyle>
            <a:lvl1pPr>
              <a:defRPr sz="40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15568" y="2478024"/>
            <a:ext cx="10168128" cy="3694176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01852" y="6356350"/>
            <a:ext cx="2743200" cy="365125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9/4/20XX</a:t>
            </a:r>
            <a:endParaRPr lang="ko-KR" altLang="en-US" noProof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프레젠테이션 제목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65A5C87-DF58-40C8-B092-1DE63DB4547E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3393869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rtlCol="0" anchor="ctr">
            <a:normAutofit/>
          </a:bodyPr>
          <a:lstStyle>
            <a:lvl1pPr algn="ctr">
              <a:defRPr sz="48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 useBgFill="1">
        <p:nvSpPr>
          <p:cNvPr id="4" name="직사각형 3">
            <a:extLst>
              <a:ext uri="{FF2B5EF4-FFF2-40B4-BE49-F238E27FC236}">
                <a16:creationId xmlns:a16="http://schemas.microsoft.com/office/drawing/2014/main" id="{673635DF-99E4-4A0C-A272-D9FF87695DE7}"/>
              </a:ext>
            </a:extLst>
          </p:cNvPr>
          <p:cNvSpPr/>
          <p:nvPr userDrawn="1"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5590C76F-6331-4485-AA5B-D61483481F68}"/>
              </a:ext>
            </a:extLst>
          </p:cNvPr>
          <p:cNvSpPr/>
          <p:nvPr userDrawn="1"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41248" y="5102352"/>
            <a:ext cx="10607040" cy="585216"/>
          </a:xfrm>
          <a:solidFill>
            <a:schemeClr val="accent1"/>
          </a:solidFill>
        </p:spPr>
        <p:txBody>
          <a:bodyPr rtlCol="0" anchor="ctr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  <a:endParaRPr lang="ko-KR" altLang="en-US" noProof="0"/>
          </a:p>
        </p:txBody>
      </p:sp>
      <p:sp>
        <p:nvSpPr>
          <p:cNvPr id="6" name="날짜 개체 틀 5">
            <a:extLst>
              <a:ext uri="{FF2B5EF4-FFF2-40B4-BE49-F238E27FC236}">
                <a16:creationId xmlns:a16="http://schemas.microsoft.com/office/drawing/2014/main" id="{ECB2BA4C-9ADA-41DB-B758-9E3CFECDF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9/4/20XX</a:t>
            </a:r>
            <a:endParaRPr lang="ko-KR" altLang="en-US" noProof="0"/>
          </a:p>
        </p:txBody>
      </p:sp>
      <p:sp>
        <p:nvSpPr>
          <p:cNvPr id="10" name="바닥글 개체 틀 9">
            <a:extLst>
              <a:ext uri="{FF2B5EF4-FFF2-40B4-BE49-F238E27FC236}">
                <a16:creationId xmlns:a16="http://schemas.microsoft.com/office/drawing/2014/main" id="{20957ADB-410A-48BE-AA95-3A708314B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프레젠테이션 제목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5112591B-8032-4FDF-9B26-8F505642C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65A5C87-DF58-40C8-B092-1DE63DB4547E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4244522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직사각형 8">
            <a:extLst>
              <a:ext uri="{FF2B5EF4-FFF2-40B4-BE49-F238E27FC236}">
                <a16:creationId xmlns:a16="http://schemas.microsoft.com/office/drawing/2014/main" id="{342F4163-FF9F-453F-99BB-82B8FDB0A1F9}"/>
              </a:ext>
            </a:extLst>
          </p:cNvPr>
          <p:cNvSpPr/>
          <p:nvPr userDrawn="1"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그림 개체 틀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42239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"/>
              <a:t>그림</a:t>
            </a:r>
          </a:p>
        </p:txBody>
      </p:sp>
      <p:sp>
        <p:nvSpPr>
          <p:cNvPr id="10" name="그림 개체 틀 14">
            <a:extLst>
              <a:ext uri="{FF2B5EF4-FFF2-40B4-BE49-F238E27FC236}">
                <a16:creationId xmlns:a16="http://schemas.microsoft.com/office/drawing/2014/main" id="{687A7A61-F904-44E0-837C-FB357932BC1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7607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"/>
              <a:t>그림</a:t>
            </a:r>
          </a:p>
        </p:txBody>
      </p:sp>
      <p:sp>
        <p:nvSpPr>
          <p:cNvPr id="16" name="그림 개체 틀 14">
            <a:extLst>
              <a:ext uri="{FF2B5EF4-FFF2-40B4-BE49-F238E27FC236}">
                <a16:creationId xmlns:a16="http://schemas.microsoft.com/office/drawing/2014/main" id="{6B8374DB-2C54-426F-9768-7B838BE1F98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84555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"/>
              <a:t>그림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76763C05-47FB-4725-A20D-066889246220}"/>
              </a:ext>
            </a:extLst>
          </p:cNvPr>
          <p:cNvSpPr/>
          <p:nvPr userDrawn="1"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제목 1">
            <a:extLst>
              <a:ext uri="{FF2B5EF4-FFF2-40B4-BE49-F238E27FC236}">
                <a16:creationId xmlns:a16="http://schemas.microsoft.com/office/drawing/2014/main" id="{9EDC39EC-C00D-4DE8-8828-E0E5AD579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2" name="그림 개체 틀 14">
            <a:extLst>
              <a:ext uri="{FF2B5EF4-FFF2-40B4-BE49-F238E27FC236}">
                <a16:creationId xmlns:a16="http://schemas.microsoft.com/office/drawing/2014/main" id="{AC393A50-B0FA-44B0-850A-6E748DECA20A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299923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"/>
              <a:t>그림</a:t>
            </a:r>
          </a:p>
        </p:txBody>
      </p:sp>
      <p:sp>
        <p:nvSpPr>
          <p:cNvPr id="33" name="그림 개체 틀 14">
            <a:extLst>
              <a:ext uri="{FF2B5EF4-FFF2-40B4-BE49-F238E27FC236}">
                <a16:creationId xmlns:a16="http://schemas.microsoft.com/office/drawing/2014/main" id="{C19D18E3-AE27-4902-A5E1-1E388C8CA886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10268712" y="2798064"/>
            <a:ext cx="1463040" cy="1481328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"/>
              <a:t>그림</a:t>
            </a:r>
          </a:p>
        </p:txBody>
      </p:sp>
      <p:sp>
        <p:nvSpPr>
          <p:cNvPr id="11" name="날짜 개체 틀 10">
            <a:extLst>
              <a:ext uri="{FF2B5EF4-FFF2-40B4-BE49-F238E27FC236}">
                <a16:creationId xmlns:a16="http://schemas.microsoft.com/office/drawing/2014/main" id="{C4A1E4D4-19E0-496B-BBAF-99A720781C00}"/>
              </a:ext>
            </a:extLst>
          </p:cNvPr>
          <p:cNvSpPr>
            <a:spLocks noGrp="1"/>
          </p:cNvSpPr>
          <p:nvPr>
            <p:ph type="dt" sz="half" idx="32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12" name="바닥글 개체 틀 11">
            <a:extLst>
              <a:ext uri="{FF2B5EF4-FFF2-40B4-BE49-F238E27FC236}">
                <a16:creationId xmlns:a16="http://schemas.microsoft.com/office/drawing/2014/main" id="{D0281C10-EAAA-4F45-8CC9-87F9F9116C21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13" name="슬라이드 번호 개체 틀 12">
            <a:extLst>
              <a:ext uri="{FF2B5EF4-FFF2-40B4-BE49-F238E27FC236}">
                <a16:creationId xmlns:a16="http://schemas.microsoft.com/office/drawing/2014/main" id="{389175D6-43FD-42A2-8595-893FC3BFCDF6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7" name="텍스트 개체 틀 35">
            <a:extLst>
              <a:ext uri="{FF2B5EF4-FFF2-40B4-BE49-F238E27FC236}">
                <a16:creationId xmlns:a16="http://schemas.microsoft.com/office/drawing/2014/main" id="{28F74B10-F76D-4BBB-A284-01D5A0DF8BC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431536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ko"/>
              <a:t>이름</a:t>
            </a:r>
          </a:p>
          <a:p>
            <a:pPr lvl="1" rtl="0"/>
            <a:r>
              <a:rPr lang="ko"/>
              <a:t>제목</a:t>
            </a:r>
          </a:p>
        </p:txBody>
      </p:sp>
      <p:sp>
        <p:nvSpPr>
          <p:cNvPr id="38" name="텍스트 개체 틀 35">
            <a:extLst>
              <a:ext uri="{FF2B5EF4-FFF2-40B4-BE49-F238E27FC236}">
                <a16:creationId xmlns:a16="http://schemas.microsoft.com/office/drawing/2014/main" id="{BD245DC2-6D7B-4AEE-B8EE-0D0E473AFFF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845552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ko"/>
              <a:t>이름</a:t>
            </a:r>
          </a:p>
          <a:p>
            <a:pPr lvl="1" rtl="0"/>
            <a:r>
              <a:rPr lang="ko"/>
              <a:t>제목</a:t>
            </a:r>
          </a:p>
        </p:txBody>
      </p:sp>
      <p:sp>
        <p:nvSpPr>
          <p:cNvPr id="39" name="텍스트 개체 틀 35">
            <a:extLst>
              <a:ext uri="{FF2B5EF4-FFF2-40B4-BE49-F238E27FC236}">
                <a16:creationId xmlns:a16="http://schemas.microsoft.com/office/drawing/2014/main" id="{28069EAF-8C82-49CC-8A38-2ACAD26F7DE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0268712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ko"/>
              <a:t>이름</a:t>
            </a:r>
          </a:p>
          <a:p>
            <a:pPr lvl="1" rtl="0"/>
            <a:r>
              <a:rPr lang="ko"/>
              <a:t>제목</a:t>
            </a:r>
          </a:p>
        </p:txBody>
      </p:sp>
      <p:sp>
        <p:nvSpPr>
          <p:cNvPr id="40" name="텍스트 개체 틀 35">
            <a:extLst>
              <a:ext uri="{FF2B5EF4-FFF2-40B4-BE49-F238E27FC236}">
                <a16:creationId xmlns:a16="http://schemas.microsoft.com/office/drawing/2014/main" id="{DAA3B1CD-59B3-4B73-B91A-88CED1D8FDD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94360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ko"/>
              <a:t>이름</a:t>
            </a:r>
          </a:p>
          <a:p>
            <a:pPr lvl="1" rtl="0"/>
            <a:r>
              <a:rPr lang="ko"/>
              <a:t>제목</a:t>
            </a:r>
          </a:p>
        </p:txBody>
      </p:sp>
      <p:sp>
        <p:nvSpPr>
          <p:cNvPr id="41" name="텍스트 개체 틀 35">
            <a:extLst>
              <a:ext uri="{FF2B5EF4-FFF2-40B4-BE49-F238E27FC236}">
                <a16:creationId xmlns:a16="http://schemas.microsoft.com/office/drawing/2014/main" id="{C1FED6B0-DEB7-46E3-8038-FE6788AC24A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008376" y="4489704"/>
            <a:ext cx="1462088" cy="64928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6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 rtl="0"/>
            <a:r>
              <a:rPr lang="ko"/>
              <a:t>이름</a:t>
            </a:r>
          </a:p>
          <a:p>
            <a:pPr lvl="1" rtl="0"/>
            <a:r>
              <a:rPr lang="ko"/>
              <a:t>제목</a:t>
            </a:r>
          </a:p>
        </p:txBody>
      </p:sp>
    </p:spTree>
    <p:extLst>
      <p:ext uri="{BB962C8B-B14F-4D97-AF65-F5344CB8AC3E}">
        <p14:creationId xmlns:p14="http://schemas.microsoft.com/office/powerpoint/2010/main" val="431511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직사각형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934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 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직사각형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 userDrawn="1"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2372650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3203688"/>
            <a:ext cx="3291840" cy="2968512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07992" y="2372650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07992" y="3203687"/>
            <a:ext cx="3291840" cy="2968511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텍스트 개체 틀 4">
            <a:extLst>
              <a:ext uri="{FF2B5EF4-FFF2-40B4-BE49-F238E27FC236}">
                <a16:creationId xmlns:a16="http://schemas.microsoft.com/office/drawing/2014/main" id="{CE04853A-B5A7-418B-B49F-E718136614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39912" y="2372650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6" name="내용 개체 틀 5">
            <a:extLst>
              <a:ext uri="{FF2B5EF4-FFF2-40B4-BE49-F238E27FC236}">
                <a16:creationId xmlns:a16="http://schemas.microsoft.com/office/drawing/2014/main" id="{D08E5547-BBB9-4D87-A012-6BC6B133086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439912" y="3203687"/>
            <a:ext cx="3291840" cy="2968511"/>
          </a:xfrm>
        </p:spPr>
        <p:txBody>
          <a:bodyPr rtlCol="0"/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ko"/>
          </a:p>
        </p:txBody>
      </p:sp>
    </p:spTree>
    <p:extLst>
      <p:ext uri="{BB962C8B-B14F-4D97-AF65-F5344CB8AC3E}">
        <p14:creationId xmlns:p14="http://schemas.microsoft.com/office/powerpoint/2010/main" val="2202261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개의 그림이 있는 제목 및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직사각형 3">
            <a:extLst>
              <a:ext uri="{FF2B5EF4-FFF2-40B4-BE49-F238E27FC236}">
                <a16:creationId xmlns:a16="http://schemas.microsoft.com/office/drawing/2014/main" id="{2CD68929-9BD1-4A1E-9C1E-5B980D986EC1}"/>
              </a:ext>
            </a:extLst>
          </p:cNvPr>
          <p:cNvSpPr/>
          <p:nvPr userDrawn="1"/>
        </p:nvSpPr>
        <p:spPr>
          <a:xfrm>
            <a:off x="409575" y="633619"/>
            <a:ext cx="4927413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978408"/>
            <a:ext cx="4059936" cy="1106424"/>
          </a:xfrm>
        </p:spPr>
        <p:txBody>
          <a:bodyPr rtlCol="0" anchor="ctr">
            <a:normAutofit/>
          </a:bodyPr>
          <a:lstStyle>
            <a:lvl1pPr>
              <a:defRPr sz="28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ko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359152"/>
            <a:ext cx="4059936" cy="3429000"/>
          </a:xfrm>
        </p:spPr>
        <p:txBody>
          <a:bodyPr rtlCol="0"/>
          <a:lstStyle>
            <a:lvl1pPr marL="0" indent="0">
              <a:buNone/>
              <a:defRPr sz="1800"/>
            </a:lvl1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5" name="그림 개체 틀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61120" y="566928"/>
            <a:ext cx="2871216" cy="2340864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10" name="그림 개체 틀 14">
            <a:extLst>
              <a:ext uri="{FF2B5EF4-FFF2-40B4-BE49-F238E27FC236}">
                <a16:creationId xmlns:a16="http://schemas.microsoft.com/office/drawing/2014/main" id="{687A7A61-F904-44E0-837C-FB357932BC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843016" y="566928"/>
            <a:ext cx="2871216" cy="2340864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3ED68CE-A00C-4DD9-8065-B0E3D033BC20}"/>
              </a:ext>
            </a:extLst>
          </p:cNvPr>
          <p:cNvSpPr/>
          <p:nvPr userDrawn="1"/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B3EDCB6-603C-4A22-80E6-232A6202452A}"/>
              </a:ext>
            </a:extLst>
          </p:cNvPr>
          <p:cNvSpPr/>
          <p:nvPr userDrawn="1"/>
        </p:nvSpPr>
        <p:spPr>
          <a:xfrm>
            <a:off x="877459" y="2121408"/>
            <a:ext cx="395865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그림 개체 틀 14">
            <a:extLst>
              <a:ext uri="{FF2B5EF4-FFF2-40B4-BE49-F238E27FC236}">
                <a16:creationId xmlns:a16="http://schemas.microsoft.com/office/drawing/2014/main" id="{FBB9124E-D1EB-4540-B1E1-DF3CD388BB2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843016" y="3108960"/>
            <a:ext cx="5989320" cy="305409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18" name="날짜 개체 틀 17">
            <a:extLst>
              <a:ext uri="{FF2B5EF4-FFF2-40B4-BE49-F238E27FC236}">
                <a16:creationId xmlns:a16="http://schemas.microsoft.com/office/drawing/2014/main" id="{88171D0F-B23C-4DA9-9F5D-C5F480A4C5BE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19" name="바닥글 개체 틀 18">
            <a:extLst>
              <a:ext uri="{FF2B5EF4-FFF2-40B4-BE49-F238E27FC236}">
                <a16:creationId xmlns:a16="http://schemas.microsoft.com/office/drawing/2014/main" id="{69186A5E-A88B-4AD5-8730-E1679229BB9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20" name="슬라이드 번호 개체 틀 19">
            <a:extLst>
              <a:ext uri="{FF2B5EF4-FFF2-40B4-BE49-F238E27FC236}">
                <a16:creationId xmlns:a16="http://schemas.microsoft.com/office/drawing/2014/main" id="{FDD4F609-6DE6-4637-A216-DB19D982FF1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971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개의 그림이 있는 제목 및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직사각형 3">
            <a:extLst>
              <a:ext uri="{FF2B5EF4-FFF2-40B4-BE49-F238E27FC236}">
                <a16:creationId xmlns:a16="http://schemas.microsoft.com/office/drawing/2014/main" id="{2CD68929-9BD1-4A1E-9C1E-5B980D986EC1}"/>
              </a:ext>
            </a:extLst>
          </p:cNvPr>
          <p:cNvSpPr/>
          <p:nvPr userDrawn="1"/>
        </p:nvSpPr>
        <p:spPr>
          <a:xfrm>
            <a:off x="7324344" y="630936"/>
            <a:ext cx="4517136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0" y="978408"/>
            <a:ext cx="3721608" cy="1106424"/>
          </a:xfrm>
        </p:spPr>
        <p:txBody>
          <a:bodyPr rtlCol="0" anchor="ctr">
            <a:normAutofit/>
          </a:bodyPr>
          <a:lstStyle>
            <a:lvl1pPr>
              <a:defRPr sz="28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ko"/>
          </a:p>
        </p:txBody>
      </p:sp>
      <p:sp>
        <p:nvSpPr>
          <p:cNvPr id="15" name="그림 개체 틀 14">
            <a:extLst>
              <a:ext uri="{FF2B5EF4-FFF2-40B4-BE49-F238E27FC236}">
                <a16:creationId xmlns:a16="http://schemas.microsoft.com/office/drawing/2014/main" id="{D9F91D62-7A39-4697-A73D-908DBA590EF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67328" y="630936"/>
            <a:ext cx="3246120" cy="268833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10" name="그림 개체 틀 14">
            <a:extLst>
              <a:ext uri="{FF2B5EF4-FFF2-40B4-BE49-F238E27FC236}">
                <a16:creationId xmlns:a16="http://schemas.microsoft.com/office/drawing/2014/main" id="{687A7A61-F904-44E0-837C-FB357932BC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11480" y="630936"/>
            <a:ext cx="3246120" cy="268833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3ED68CE-A00C-4DD9-8065-B0E3D033BC20}"/>
              </a:ext>
            </a:extLst>
          </p:cNvPr>
          <p:cNvSpPr/>
          <p:nvPr userDrawn="1"/>
        </p:nvSpPr>
        <p:spPr>
          <a:xfrm>
            <a:off x="7260336" y="1179576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그림 개체 틀 14">
            <a:extLst>
              <a:ext uri="{FF2B5EF4-FFF2-40B4-BE49-F238E27FC236}">
                <a16:creationId xmlns:a16="http://schemas.microsoft.com/office/drawing/2014/main" id="{FBB9124E-D1EB-4540-B1E1-DF3CD388BB2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1480" y="3438144"/>
            <a:ext cx="3246120" cy="268833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18" name="날짜 개체 틀 17">
            <a:extLst>
              <a:ext uri="{FF2B5EF4-FFF2-40B4-BE49-F238E27FC236}">
                <a16:creationId xmlns:a16="http://schemas.microsoft.com/office/drawing/2014/main" id="{88171D0F-B23C-4DA9-9F5D-C5F480A4C5BE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905256" y="6356350"/>
            <a:ext cx="2743200" cy="365125"/>
          </a:xfrm>
        </p:spPr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19" name="바닥글 개체 틀 18">
            <a:extLst>
              <a:ext uri="{FF2B5EF4-FFF2-40B4-BE49-F238E27FC236}">
                <a16:creationId xmlns:a16="http://schemas.microsoft.com/office/drawing/2014/main" id="{69186A5E-A88B-4AD5-8730-E1679229BB9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20" name="슬라이드 번호 개체 틀 19">
            <a:extLst>
              <a:ext uri="{FF2B5EF4-FFF2-40B4-BE49-F238E27FC236}">
                <a16:creationId xmlns:a16="http://schemas.microsoft.com/office/drawing/2014/main" id="{FDD4F609-6DE6-4637-A216-DB19D982FF1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8540496" y="6356350"/>
            <a:ext cx="2743200" cy="365125"/>
          </a:xfrm>
        </p:spPr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25280B1-DD77-4ADB-A6FC-71309BCB66E1}"/>
              </a:ext>
            </a:extLst>
          </p:cNvPr>
          <p:cNvSpPr/>
          <p:nvPr userDrawn="1"/>
        </p:nvSpPr>
        <p:spPr>
          <a:xfrm>
            <a:off x="7792216" y="2185416"/>
            <a:ext cx="3683187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그림 개체 틀 14">
            <a:extLst>
              <a:ext uri="{FF2B5EF4-FFF2-40B4-BE49-F238E27FC236}">
                <a16:creationId xmlns:a16="http://schemas.microsoft.com/office/drawing/2014/main" id="{6B8374DB-2C54-426F-9768-7B838BE1F98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67328" y="3438144"/>
            <a:ext cx="3246120" cy="2688336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A0D33A8D-B0BB-4920-AAC4-6EE9952AA55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772400" y="3099816"/>
            <a:ext cx="3721100" cy="447675"/>
          </a:xfrm>
        </p:spPr>
        <p:txBody>
          <a:bodyPr rtlCol="0"/>
          <a:lstStyle>
            <a:lvl1pPr marL="0" indent="0">
              <a:buNone/>
              <a:defRPr sz="1600"/>
            </a:lvl1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1" name="텍스트 개체 틀 7">
            <a:extLst>
              <a:ext uri="{FF2B5EF4-FFF2-40B4-BE49-F238E27FC236}">
                <a16:creationId xmlns:a16="http://schemas.microsoft.com/office/drawing/2014/main" id="{FC2F80E1-DA5D-4EBA-BDBC-FFD24776ED0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772400" y="4215384"/>
            <a:ext cx="3721100" cy="447675"/>
          </a:xfrm>
        </p:spPr>
        <p:txBody>
          <a:bodyPr rtlCol="0"/>
          <a:lstStyle>
            <a:lvl1pPr marL="0" indent="0">
              <a:buNone/>
              <a:defRPr sz="1600"/>
            </a:lvl1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텍스트 개체 틀 7">
            <a:extLst>
              <a:ext uri="{FF2B5EF4-FFF2-40B4-BE49-F238E27FC236}">
                <a16:creationId xmlns:a16="http://schemas.microsoft.com/office/drawing/2014/main" id="{536A3E74-5D94-4FE5-A5F8-7DA032AD48A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772400" y="5321808"/>
            <a:ext cx="3721100" cy="447675"/>
          </a:xfrm>
        </p:spPr>
        <p:txBody>
          <a:bodyPr rtlCol="0"/>
          <a:lstStyle>
            <a:lvl1pPr marL="0" indent="0">
              <a:buNone/>
              <a:defRPr sz="1600"/>
            </a:lvl1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3" name="그림 개체 틀 14">
            <a:extLst>
              <a:ext uri="{FF2B5EF4-FFF2-40B4-BE49-F238E27FC236}">
                <a16:creationId xmlns:a16="http://schemas.microsoft.com/office/drawing/2014/main" id="{A36D2011-9E99-44AA-8612-4EEBAAA5D036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7772400" y="2532888"/>
            <a:ext cx="457200" cy="457200"/>
          </a:xfrm>
        </p:spPr>
        <p:txBody>
          <a:bodyPr rtlCol="0" anchor="ctr"/>
          <a:lstStyle>
            <a:lvl1pPr algn="ctr">
              <a:buNone/>
              <a:defRPr sz="900"/>
            </a:lvl1pPr>
          </a:lstStyle>
          <a:p>
            <a:pPr rtl="0"/>
            <a:r>
              <a:rPr lang="ko"/>
              <a:t>아이콘</a:t>
            </a:r>
          </a:p>
        </p:txBody>
      </p:sp>
      <p:sp>
        <p:nvSpPr>
          <p:cNvPr id="24" name="그림 개체 틀 14">
            <a:extLst>
              <a:ext uri="{FF2B5EF4-FFF2-40B4-BE49-F238E27FC236}">
                <a16:creationId xmlns:a16="http://schemas.microsoft.com/office/drawing/2014/main" id="{80B0958E-0709-4604-ADAF-A6137275F31B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7772400" y="3630168"/>
            <a:ext cx="457200" cy="457200"/>
          </a:xfrm>
        </p:spPr>
        <p:txBody>
          <a:bodyPr rtlCol="0" anchor="ctr"/>
          <a:lstStyle>
            <a:lvl1pPr algn="ctr">
              <a:buNone/>
              <a:defRPr sz="900"/>
            </a:lvl1pPr>
          </a:lstStyle>
          <a:p>
            <a:pPr rtl="0"/>
            <a:r>
              <a:rPr lang="ko"/>
              <a:t>아이콘</a:t>
            </a:r>
          </a:p>
        </p:txBody>
      </p:sp>
      <p:sp>
        <p:nvSpPr>
          <p:cNvPr id="25" name="그림 개체 틀 14">
            <a:extLst>
              <a:ext uri="{FF2B5EF4-FFF2-40B4-BE49-F238E27FC236}">
                <a16:creationId xmlns:a16="http://schemas.microsoft.com/office/drawing/2014/main" id="{F4A09204-1398-472F-B713-0AD49188773D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7772400" y="4754880"/>
            <a:ext cx="457200" cy="457200"/>
          </a:xfrm>
        </p:spPr>
        <p:txBody>
          <a:bodyPr rtlCol="0" anchor="ctr"/>
          <a:lstStyle>
            <a:lvl1pPr algn="ctr">
              <a:buNone/>
              <a:defRPr sz="900"/>
            </a:lvl1pPr>
          </a:lstStyle>
          <a:p>
            <a:pPr rtl="0"/>
            <a:r>
              <a:rPr lang="ko"/>
              <a:t>아이콘</a:t>
            </a:r>
          </a:p>
        </p:txBody>
      </p:sp>
    </p:spTree>
    <p:extLst>
      <p:ext uri="{BB962C8B-B14F-4D97-AF65-F5344CB8AC3E}">
        <p14:creationId xmlns:p14="http://schemas.microsoft.com/office/powerpoint/2010/main" val="3439343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직사각형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 userDrawn="1"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 rtlCol="0">
            <a:normAutofit/>
          </a:bodyPr>
          <a:lstStyle>
            <a:lvl1pPr>
              <a:defRPr sz="54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994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3778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직사각형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rtlCol="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68680" y="3429000"/>
            <a:ext cx="3099816" cy="2066544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ko" dirty="0"/>
              <a:t>마스터 텍스트 스타일을 편집하려면 클릭하세요.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224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직사각형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rtlCol="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ko-KR" altLang="en-US"/>
              <a:t>그림을 추가하려면 아이콘을 클릭하십시오</a:t>
            </a:r>
            <a:endParaRPr lang="ko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rtlCol="0"/>
          <a:lstStyle/>
          <a:p>
            <a:pPr rtl="0"/>
            <a:r>
              <a:rPr lang="ko"/>
              <a:t>9/4/20XX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"/>
              <a:t>프레젠테이션 제목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24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9/4/20XX</a:t>
            </a:r>
            <a:endParaRPr lang="ko-KR" altLang="en-US" noProof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프레젠테이션 제목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65A5C87-DF58-40C8-B092-1DE63DB4547E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1785134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30" r:id="rId2"/>
    <p:sldLayoutId id="2147483731" r:id="rId3"/>
    <p:sldLayoutId id="2147483723" r:id="rId4"/>
    <p:sldLayoutId id="2147483722" r:id="rId5"/>
    <p:sldLayoutId id="2147483732" r:id="rId6"/>
    <p:sldLayoutId id="2147483736" r:id="rId7"/>
    <p:sldLayoutId id="2147483725" r:id="rId8"/>
    <p:sldLayoutId id="2147483733" r:id="rId9"/>
    <p:sldLayoutId id="2147483734" r:id="rId10"/>
    <p:sldLayoutId id="2147483735" r:id="rId11"/>
    <p:sldLayoutId id="2147483726" r:id="rId12"/>
    <p:sldLayoutId id="2147483727" r:id="rId13"/>
    <p:sldLayoutId id="2147483728" r:id="rId14"/>
    <p:sldLayoutId id="2147483729" r:id="rId15"/>
  </p:sldLayoutIdLst>
  <p:hf hdr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sll.seoul.go.kr/" TargetMode="External"/><Relationship Id="rId7" Type="http://schemas.openxmlformats.org/officeDocument/2006/relationships/hyperlink" Target="https://www.neti.go.kr/index.go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able-edu.or.kr/elearning" TargetMode="External"/><Relationship Id="rId5" Type="http://schemas.openxmlformats.org/officeDocument/2006/relationships/hyperlink" Target="https://chungnamdomin.hunet.co.kr/" TargetMode="External"/><Relationship Id="rId4" Type="http://schemas.openxmlformats.org/officeDocument/2006/relationships/hyperlink" Target="https://www.gseek.kr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sll.seoul.go.kr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neti.go.kr/index.go" TargetMode="External"/><Relationship Id="rId5" Type="http://schemas.openxmlformats.org/officeDocument/2006/relationships/hyperlink" Target="https://chungnamdomin.hunet.co.kr/" TargetMode="External"/><Relationship Id="rId4" Type="http://schemas.openxmlformats.org/officeDocument/2006/relationships/hyperlink" Target="https://www.gseek.kr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sll.seoul.go.kr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chungnamdomin.hunet.co.kr/" TargetMode="External"/><Relationship Id="rId4" Type="http://schemas.openxmlformats.org/officeDocument/2006/relationships/hyperlink" Target="https://www.gseek.kr/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sll.seoul.go.kr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gseek.kr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0D9D20-B4BB-42AA-8DDD-68CC9F1D95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r>
              <a:rPr lang="ko-KR" altLang="en-US" dirty="0"/>
              <a:t>법정의무교육 이수안내</a:t>
            </a:r>
            <a:br>
              <a:rPr lang="en-US" altLang="ko-KR" dirty="0"/>
            </a:br>
            <a:r>
              <a:rPr lang="ko-KR" altLang="en-US" dirty="0"/>
              <a:t>설명회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D9E8FDB-60EE-45AE-BB89-9A561A61C2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 rtlCol="0"/>
          <a:lstStyle/>
          <a:p>
            <a:pPr rtl="0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충남사회적경제지원센터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기반조성팀 김혜영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BD6C818-0BBB-B0E6-44F9-D9DB1CFCE900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373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F4A85B-2AC6-4E29-B074-AB92F8FA9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sz="5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목차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32AB0EB-0819-41F4-99E9-C02FA0DAF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4064" y="3049978"/>
            <a:ext cx="4636985" cy="3510620"/>
          </a:xfrm>
        </p:spPr>
        <p:txBody>
          <a:bodyPr rtlCol="0">
            <a:normAutofit fontScale="62500" lnSpcReduction="20000"/>
          </a:bodyPr>
          <a:lstStyle/>
          <a:p>
            <a:pPr marL="342900" indent="-342900" rtl="0">
              <a:lnSpc>
                <a:spcPct val="210000"/>
              </a:lnSpc>
              <a:buAutoNum type="arabicPeriod"/>
            </a:pPr>
            <a:r>
              <a:rPr lang="ko-KR" altLang="en-US" sz="2400" dirty="0"/>
              <a:t>법적 근거</a:t>
            </a:r>
            <a:endParaRPr lang="en-US" altLang="ko-KR" sz="2400" dirty="0"/>
          </a:p>
          <a:p>
            <a:pPr marL="342900" indent="-342900">
              <a:lnSpc>
                <a:spcPct val="210000"/>
              </a:lnSpc>
              <a:buAutoNum type="arabicPeriod"/>
            </a:pPr>
            <a:r>
              <a:rPr lang="ko-KR" altLang="en-US" sz="2400" dirty="0"/>
              <a:t>장애인인식 개선교육</a:t>
            </a:r>
          </a:p>
          <a:p>
            <a:pPr marL="342900" indent="-342900">
              <a:lnSpc>
                <a:spcPct val="210000"/>
              </a:lnSpc>
              <a:buAutoNum type="arabicPeriod"/>
            </a:pPr>
            <a:r>
              <a:rPr lang="ko-KR" altLang="en-US" sz="2400" dirty="0"/>
              <a:t>성희롱예방교육</a:t>
            </a:r>
          </a:p>
          <a:p>
            <a:pPr marL="342900" indent="-342900">
              <a:lnSpc>
                <a:spcPct val="210000"/>
              </a:lnSpc>
              <a:buAutoNum type="arabicPeriod"/>
            </a:pPr>
            <a:r>
              <a:rPr lang="ko-KR" altLang="en-US" sz="2400" dirty="0"/>
              <a:t>개인정보 보호교육</a:t>
            </a:r>
          </a:p>
          <a:p>
            <a:pPr marL="342900" indent="-342900">
              <a:lnSpc>
                <a:spcPct val="210000"/>
              </a:lnSpc>
              <a:buAutoNum type="arabicPeriod"/>
            </a:pPr>
            <a:r>
              <a:rPr lang="ko-KR" altLang="en-US" sz="2400" dirty="0"/>
              <a:t>퇴직연금 교육</a:t>
            </a:r>
          </a:p>
          <a:p>
            <a:pPr marL="342900" indent="-342900">
              <a:lnSpc>
                <a:spcPct val="210000"/>
              </a:lnSpc>
              <a:buAutoNum type="arabicPeriod"/>
            </a:pPr>
            <a:r>
              <a:rPr lang="ko-KR" altLang="en-US" sz="2400" dirty="0"/>
              <a:t>산업안전 보건교육</a:t>
            </a:r>
            <a:endPara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9FA539-2DA6-4197-AA13-56E0C3395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235567-4DE0-E0C1-24C9-2DD98336CB38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2E3190D-FF51-E03F-E841-348464D7BA0B}"/>
              </a:ext>
            </a:extLst>
          </p:cNvPr>
          <p:cNvSpPr/>
          <p:nvPr/>
        </p:nvSpPr>
        <p:spPr>
          <a:xfrm>
            <a:off x="5084064" y="579275"/>
            <a:ext cx="614401" cy="12984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8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E209E4-B947-4446-AD42-C1B3A0C1F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법적 근거</a:t>
            </a:r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B1376AC6-8391-1373-1CE5-C3786B2CBB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2025403"/>
              </p:ext>
            </p:extLst>
          </p:nvPr>
        </p:nvGraphicFramePr>
        <p:xfrm>
          <a:off x="1115570" y="2230058"/>
          <a:ext cx="10168126" cy="4269554"/>
        </p:xfrm>
        <a:graphic>
          <a:graphicData uri="http://schemas.openxmlformats.org/drawingml/2006/table">
            <a:tbl>
              <a:tblPr/>
              <a:tblGrid>
                <a:gridCol w="1823341">
                  <a:extLst>
                    <a:ext uri="{9D8B030D-6E8A-4147-A177-3AD203B41FA5}">
                      <a16:colId xmlns:a16="http://schemas.microsoft.com/office/drawing/2014/main" val="3207908697"/>
                    </a:ext>
                  </a:extLst>
                </a:gridCol>
                <a:gridCol w="1688362">
                  <a:extLst>
                    <a:ext uri="{9D8B030D-6E8A-4147-A177-3AD203B41FA5}">
                      <a16:colId xmlns:a16="http://schemas.microsoft.com/office/drawing/2014/main" val="4166370417"/>
                    </a:ext>
                  </a:extLst>
                </a:gridCol>
                <a:gridCol w="2300360">
                  <a:extLst>
                    <a:ext uri="{9D8B030D-6E8A-4147-A177-3AD203B41FA5}">
                      <a16:colId xmlns:a16="http://schemas.microsoft.com/office/drawing/2014/main" val="1715741511"/>
                    </a:ext>
                  </a:extLst>
                </a:gridCol>
                <a:gridCol w="2429708">
                  <a:extLst>
                    <a:ext uri="{9D8B030D-6E8A-4147-A177-3AD203B41FA5}">
                      <a16:colId xmlns:a16="http://schemas.microsoft.com/office/drawing/2014/main" val="2842136102"/>
                    </a:ext>
                  </a:extLst>
                </a:gridCol>
                <a:gridCol w="1926355">
                  <a:extLst>
                    <a:ext uri="{9D8B030D-6E8A-4147-A177-3AD203B41FA5}">
                      <a16:colId xmlns:a16="http://schemas.microsoft.com/office/drawing/2014/main" val="1447701115"/>
                    </a:ext>
                  </a:extLst>
                </a:gridCol>
              </a:tblGrid>
              <a:tr h="2450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0250" marR="60250" marT="16657" marB="1665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0250" marR="60250" marT="16657" marB="1665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근거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0250" marR="60250" marT="16657" marB="1665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0250" marR="60250" marT="16657" marB="1665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벌칙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과태료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0250" marR="60250" marT="16657" marB="1665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7798653"/>
                  </a:ext>
                </a:extLst>
              </a:tr>
              <a:tr h="6041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장애인인식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개선교육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사업주 및 모든 근로자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장애인고용촉진 및 직업재활법 제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1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 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219784"/>
                  </a:ext>
                </a:extLst>
              </a:tr>
              <a:tr h="5285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성희롱예방교육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사업장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남녀고용평등법 제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1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 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961598"/>
                  </a:ext>
                </a:extLst>
              </a:tr>
              <a:tr h="5866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보호교육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개인정보처리자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개인정보취급자만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개인정보보호법 제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1~</a:t>
                      </a:r>
                      <a:r>
                        <a:rPr lang="en-US" altLang="ko-KR" sz="1400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400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</a:t>
                      </a:r>
                      <a:r>
                        <a:rPr lang="en-US" altLang="ko-KR" sz="1400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권고</a:t>
                      </a:r>
                      <a:r>
                        <a:rPr lang="en-US" altLang="ko-KR" sz="1400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과징금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보안사고 발생시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7230298"/>
                  </a:ext>
                </a:extLst>
              </a:tr>
              <a:tr h="5799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퇴직연금제도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퇴직급여보장법 제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 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888332"/>
                  </a:ext>
                </a:extLst>
              </a:tr>
              <a:tr h="5207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산업안전 보건교육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이상 사업장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일부 업종 제외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산업안전보건법 제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*시행령 제</a:t>
                      </a:r>
                      <a:r>
                        <a:rPr lang="en-US" altLang="ko-KR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별표 </a:t>
                      </a:r>
                      <a:r>
                        <a:rPr lang="en-US" altLang="ko-KR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매분기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 이상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사무직 매분기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 이상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*사무직만 있는 경우</a:t>
                      </a:r>
                      <a:r>
                        <a:rPr lang="en-US" altLang="ko-KR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면제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별표 </a:t>
                      </a:r>
                      <a:r>
                        <a:rPr lang="en-US" altLang="ko-KR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1, 5. </a:t>
                      </a:r>
                      <a:r>
                        <a:rPr lang="ko-KR" altLang="en-US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</a:t>
                      </a:r>
                      <a:r>
                        <a:rPr lang="en-US" altLang="ko-KR" sz="1400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3464088"/>
                  </a:ext>
                </a:extLst>
              </a:tr>
              <a:tr h="5755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괴롭힘방지교육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사업장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근로기준법 제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권고 사항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괴롭힘 발생시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D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03454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AB9DDB30-B409-3F3A-025F-06A29434C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246" y="186661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D5665D9-16C5-02BB-F87F-68219E4C2395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FA54F36-ADEA-E05B-3311-5A1E6D6E65BE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742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4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4A53218A-742B-4B4D-DC82-FA2E9CC498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129617"/>
              </p:ext>
            </p:extLst>
          </p:nvPr>
        </p:nvGraphicFramePr>
        <p:xfrm>
          <a:off x="898071" y="2140775"/>
          <a:ext cx="10865304" cy="4580700"/>
        </p:xfrm>
        <a:graphic>
          <a:graphicData uri="http://schemas.openxmlformats.org/drawingml/2006/table">
            <a:tbl>
              <a:tblPr/>
              <a:tblGrid>
                <a:gridCol w="1914904">
                  <a:extLst>
                    <a:ext uri="{9D8B030D-6E8A-4147-A177-3AD203B41FA5}">
                      <a16:colId xmlns:a16="http://schemas.microsoft.com/office/drawing/2014/main" val="2923427657"/>
                    </a:ext>
                  </a:extLst>
                </a:gridCol>
                <a:gridCol w="2707865">
                  <a:extLst>
                    <a:ext uri="{9D8B030D-6E8A-4147-A177-3AD203B41FA5}">
                      <a16:colId xmlns:a16="http://schemas.microsoft.com/office/drawing/2014/main" val="4157666807"/>
                    </a:ext>
                  </a:extLst>
                </a:gridCol>
                <a:gridCol w="3529110">
                  <a:extLst>
                    <a:ext uri="{9D8B030D-6E8A-4147-A177-3AD203B41FA5}">
                      <a16:colId xmlns:a16="http://schemas.microsoft.com/office/drawing/2014/main" val="770239119"/>
                    </a:ext>
                  </a:extLst>
                </a:gridCol>
                <a:gridCol w="2713425">
                  <a:extLst>
                    <a:ext uri="{9D8B030D-6E8A-4147-A177-3AD203B41FA5}">
                      <a16:colId xmlns:a16="http://schemas.microsoft.com/office/drawing/2014/main" val="286986677"/>
                    </a:ext>
                  </a:extLst>
                </a:gridCol>
              </a:tblGrid>
              <a:tr h="3463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교육방법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비치 기준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1324040"/>
                  </a:ext>
                </a:extLst>
              </a:tr>
              <a:tr h="7083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장애인인식개선교육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300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 이상 사업장의 경우 양성과정 수료자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장애인 인식개선 교육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리플릿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사업장의 경우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748586"/>
                  </a:ext>
                </a:extLst>
              </a:tr>
              <a:tr h="962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성희롱예방교육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대응 매뉴얼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직장내 성희롱 예방교육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예방교육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행복한 일터를 만드는 첫걸음입니다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한쪽 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남성 또는 여성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으로 구성된 사업장이나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사업장은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695605"/>
                  </a:ext>
                </a:extLst>
              </a:tr>
              <a:tr h="661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개인정보보호법 주요 내용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노출 예방 교육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 비치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160125"/>
                  </a:ext>
                </a:extLst>
              </a:tr>
              <a:tr h="783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 강사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사업자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가입자 교육 교재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가입금융사 자료 비치나 배포로 교육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693309"/>
                  </a:ext>
                </a:extLst>
              </a:tr>
              <a:tr h="5603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산업안전보건교육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사업장 소속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관리책임자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242836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F9417A7-2100-5AB5-640D-D6E5FAE9B299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0B026C50-6703-4515-9E50-86DDFEB0B433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</p:spTree>
    <p:extLst>
      <p:ext uri="{BB962C8B-B14F-4D97-AF65-F5344CB8AC3E}">
        <p14:creationId xmlns:p14="http://schemas.microsoft.com/office/powerpoint/2010/main" val="917804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5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" name="표 6">
            <a:extLst>
              <a:ext uri="{FF2B5EF4-FFF2-40B4-BE49-F238E27FC236}">
                <a16:creationId xmlns:a16="http://schemas.microsoft.com/office/drawing/2014/main" id="{69548E3A-BED1-E57F-C5F3-B148748448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917445"/>
              </p:ext>
            </p:extLst>
          </p:nvPr>
        </p:nvGraphicFramePr>
        <p:xfrm>
          <a:off x="1689100" y="2387600"/>
          <a:ext cx="8128000" cy="1700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974695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94363028"/>
                    </a:ext>
                  </a:extLst>
                </a:gridCol>
              </a:tblGrid>
              <a:tr h="3625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장애인고용의무가 없는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상시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50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인 미만 사업장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상시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50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인 이상 사업장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4338906"/>
                  </a:ext>
                </a:extLst>
              </a:tr>
              <a:tr h="10606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 비치 또는 배포로 대체 가능</a:t>
                      </a:r>
                      <a:endParaRPr lang="en-US" altLang="ko-KR" sz="1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간이교육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집합교육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원격교육 등으로 진행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8208272"/>
                  </a:ext>
                </a:extLst>
              </a:tr>
            </a:tbl>
          </a:graphicData>
        </a:graphic>
      </p:graphicFrame>
      <p:sp>
        <p:nvSpPr>
          <p:cNvPr id="7" name="제목 1">
            <a:extLst>
              <a:ext uri="{FF2B5EF4-FFF2-40B4-BE49-F238E27FC236}">
                <a16:creationId xmlns:a16="http://schemas.microsoft.com/office/drawing/2014/main" id="{49CB9196-6442-209E-5902-B9DB43673E6A}"/>
              </a:ext>
            </a:extLst>
          </p:cNvPr>
          <p:cNvSpPr txBox="1">
            <a:spLocks/>
          </p:cNvSpPr>
          <p:nvPr/>
        </p:nvSpPr>
        <p:spPr>
          <a:xfrm>
            <a:off x="6943273" y="4386104"/>
            <a:ext cx="5001986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 err="1"/>
              <a:t>교육제외대상</a:t>
            </a:r>
            <a:endParaRPr lang="en-US" altLang="ko-KR" sz="1200" dirty="0"/>
          </a:p>
          <a:p>
            <a:pPr>
              <a:lnSpc>
                <a:spcPct val="170000"/>
              </a:lnSpc>
            </a:pPr>
            <a:r>
              <a:rPr lang="en-US" altLang="ko-KR" sz="1200" dirty="0"/>
              <a:t>  : </a:t>
            </a:r>
            <a:r>
              <a:rPr lang="ko-KR" altLang="en-US" sz="1200" dirty="0"/>
              <a:t>비상근 임원</a:t>
            </a:r>
            <a:endParaRPr lang="en-US" altLang="ko-KR" sz="1200" dirty="0"/>
          </a:p>
          <a:p>
            <a:pPr>
              <a:lnSpc>
                <a:spcPct val="170000"/>
              </a:lnSpc>
            </a:pPr>
            <a:r>
              <a:rPr lang="en-US" altLang="ko-KR" sz="1200" dirty="0"/>
              <a:t>  : </a:t>
            </a:r>
            <a:r>
              <a:rPr lang="ko-KR" altLang="en-US" sz="1200" dirty="0"/>
              <a:t>월 소정근로시간 </a:t>
            </a:r>
            <a:r>
              <a:rPr lang="en-US" altLang="ko-KR" sz="1200" dirty="0"/>
              <a:t>60</a:t>
            </a:r>
            <a:r>
              <a:rPr lang="ko-KR" altLang="en-US" sz="1200" dirty="0"/>
              <a:t>시간 미만</a:t>
            </a:r>
            <a:endParaRPr lang="en-US" altLang="ko-KR" sz="1200" dirty="0"/>
          </a:p>
          <a:p>
            <a:pPr>
              <a:lnSpc>
                <a:spcPct val="170000"/>
              </a:lnSpc>
            </a:pPr>
            <a:r>
              <a:rPr lang="ko-KR" altLang="en-US" sz="1200" dirty="0"/>
              <a:t>  </a:t>
            </a:r>
            <a:r>
              <a:rPr lang="en-US" altLang="ko-KR" sz="1200" dirty="0"/>
              <a:t>: </a:t>
            </a:r>
            <a:r>
              <a:rPr lang="ko-KR" altLang="en-US" sz="1200" dirty="0"/>
              <a:t>월 </a:t>
            </a:r>
            <a:r>
              <a:rPr lang="en-US" altLang="ko-KR" sz="1200" dirty="0"/>
              <a:t>16</a:t>
            </a:r>
            <a:r>
              <a:rPr lang="ko-KR" altLang="en-US" sz="1200" dirty="0"/>
              <a:t>일 미만 고용된 근로자</a:t>
            </a:r>
            <a:endParaRPr lang="en-US" altLang="ko-KR" sz="1200" dirty="0"/>
          </a:p>
          <a:p>
            <a:pPr>
              <a:lnSpc>
                <a:spcPct val="170000"/>
              </a:lnSpc>
            </a:pPr>
            <a:r>
              <a:rPr lang="en-US" altLang="ko-KR" sz="1200" dirty="0"/>
              <a:t>  : </a:t>
            </a:r>
            <a:r>
              <a:rPr lang="ko-KR" altLang="en-US" sz="1200" dirty="0"/>
              <a:t>이미 타 사업장에서 당해연도 교육을 이수한 사업주 또는 근로자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D8410A6-00DE-1A72-3D8A-525B746F01AC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4272BC-7FEC-81BC-D387-5856B107C307}"/>
              </a:ext>
            </a:extLst>
          </p:cNvPr>
          <p:cNvSpPr txBox="1"/>
          <p:nvPr/>
        </p:nvSpPr>
        <p:spPr>
          <a:xfrm>
            <a:off x="1115568" y="1633696"/>
            <a:ext cx="10168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 err="1"/>
              <a:t>직장내인식개선교육포털</a:t>
            </a:r>
            <a:r>
              <a:rPr lang="en-US" altLang="ko-KR" sz="1800" dirty="0"/>
              <a:t>(edu.kead.or.kr)  /  </a:t>
            </a:r>
            <a:r>
              <a:rPr lang="ko-KR" altLang="en-US" dirty="0"/>
              <a:t>전국대표번호 </a:t>
            </a:r>
            <a:r>
              <a:rPr lang="en-US" altLang="ko-KR" dirty="0"/>
              <a:t>: 1588-1519 TEL : 031-728-7001~3</a:t>
            </a:r>
            <a:endParaRPr lang="ko-KR" altLang="en-US" dirty="0"/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DB662A41-1A5C-B2FE-CD83-C6871B68DB26}"/>
              </a:ext>
            </a:extLst>
          </p:cNvPr>
          <p:cNvSpPr txBox="1">
            <a:spLocks/>
          </p:cNvSpPr>
          <p:nvPr/>
        </p:nvSpPr>
        <p:spPr>
          <a:xfrm>
            <a:off x="1115568" y="4381386"/>
            <a:ext cx="5590032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/>
              <a:t>사업주 </a:t>
            </a:r>
            <a:r>
              <a:rPr lang="en-US" altLang="ko-KR" sz="1200" dirty="0"/>
              <a:t>1</a:t>
            </a:r>
            <a:r>
              <a:rPr lang="ko-KR" altLang="en-US" sz="1200" dirty="0"/>
              <a:t>인 사업체 포함</a:t>
            </a:r>
            <a:r>
              <a:rPr lang="en-US" altLang="ko-KR" sz="1200" dirty="0"/>
              <a:t>. </a:t>
            </a:r>
            <a:r>
              <a:rPr lang="ko-KR" altLang="en-US" sz="1200" dirty="0"/>
              <a:t>대표이사 및 임원을 포함한 소속 </a:t>
            </a:r>
            <a:r>
              <a:rPr lang="ko-KR" altLang="en-US" sz="1200" dirty="0" err="1"/>
              <a:t>전직원</a:t>
            </a:r>
            <a:r>
              <a:rPr lang="ko-KR" altLang="en-US" sz="1200" dirty="0"/>
              <a:t> 대상 </a:t>
            </a:r>
            <a:endParaRPr lang="en-US" altLang="ko-KR" sz="1200" dirty="0"/>
          </a:p>
          <a:p>
            <a:pPr>
              <a:lnSpc>
                <a:spcPct val="17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/>
              <a:t>파견근로자에 대한 교육 실시 책임은 원칙적으로 파견사업주에게 있으나</a:t>
            </a:r>
            <a:r>
              <a:rPr lang="en-US" altLang="ko-KR" sz="1200" dirty="0"/>
              <a:t>,</a:t>
            </a:r>
          </a:p>
          <a:p>
            <a:pPr>
              <a:lnSpc>
                <a:spcPct val="170000"/>
              </a:lnSpc>
            </a:pPr>
            <a:r>
              <a:rPr lang="en-US" altLang="ko-KR" sz="1200" dirty="0"/>
              <a:t>  </a:t>
            </a:r>
            <a:r>
              <a:rPr lang="ko-KR" altLang="en-US" sz="1200" dirty="0"/>
              <a:t>사용사업주가 교육 실시 가능</a:t>
            </a:r>
            <a:endParaRPr lang="en-US" altLang="ko-KR" sz="1200" dirty="0"/>
          </a:p>
          <a:p>
            <a:pPr>
              <a:lnSpc>
                <a:spcPct val="17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/>
              <a:t>출장</a:t>
            </a:r>
            <a:r>
              <a:rPr lang="en-US" altLang="ko-KR" sz="1200" dirty="0"/>
              <a:t>, </a:t>
            </a:r>
            <a:r>
              <a:rPr lang="ko-KR" altLang="en-US" sz="1200" dirty="0"/>
              <a:t>휴가 등으로 교육에 불참한 근로자가 있는 경우 추가로 교육 실시</a:t>
            </a:r>
            <a:endParaRPr lang="en-US" altLang="ko-KR" sz="1200" dirty="0"/>
          </a:p>
          <a:p>
            <a:pPr>
              <a:lnSpc>
                <a:spcPct val="17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/>
              <a:t>중도입사자도 교육 대상</a:t>
            </a:r>
          </a:p>
        </p:txBody>
      </p:sp>
      <p:sp>
        <p:nvSpPr>
          <p:cNvPr id="14" name="제목 1">
            <a:extLst>
              <a:ext uri="{FF2B5EF4-FFF2-40B4-BE49-F238E27FC236}">
                <a16:creationId xmlns:a16="http://schemas.microsoft.com/office/drawing/2014/main" id="{1BEB00DC-EA53-906A-66E3-52C673ABAFD1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F17A0F-3E9F-467C-B631-E8DE164FE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84638"/>
            <a:ext cx="64165" cy="169277"/>
          </a:xfrm>
          <a:prstGeom prst="rect">
            <a:avLst/>
          </a:prstGeom>
          <a:solidFill>
            <a:srgbClr val="383D4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6348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1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ea typeface="Noto Sans KR"/>
            </a:endParaRPr>
          </a:p>
        </p:txBody>
      </p:sp>
    </p:spTree>
    <p:extLst>
      <p:ext uri="{BB962C8B-B14F-4D97-AF65-F5344CB8AC3E}">
        <p14:creationId xmlns:p14="http://schemas.microsoft.com/office/powerpoint/2010/main" val="1853427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>
            <a:extLst>
              <a:ext uri="{FF2B5EF4-FFF2-40B4-BE49-F238E27FC236}">
                <a16:creationId xmlns:a16="http://schemas.microsoft.com/office/drawing/2014/main" id="{AF78AEB7-ABE7-E5B0-E01C-E9C67D7B8221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ED62BCA-6DAE-E611-16EB-ECF69829C4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249" y="870091"/>
            <a:ext cx="7916033" cy="5591093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6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BA91B3EA-4BDB-D888-0936-8C43EC539997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110343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간이교육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43EC183-1E07-1AA6-8E4F-2CE3702438B3}"/>
              </a:ext>
            </a:extLst>
          </p:cNvPr>
          <p:cNvSpPr/>
          <p:nvPr/>
        </p:nvSpPr>
        <p:spPr>
          <a:xfrm>
            <a:off x="5263883" y="1201507"/>
            <a:ext cx="820272" cy="29619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792562E-34EB-D15A-B6E1-0E70B2BB49D2}"/>
              </a:ext>
            </a:extLst>
          </p:cNvPr>
          <p:cNvSpPr/>
          <p:nvPr/>
        </p:nvSpPr>
        <p:spPr>
          <a:xfrm>
            <a:off x="5983469" y="4470401"/>
            <a:ext cx="820272" cy="29619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904EE9-CCF5-3361-31D5-E07F57A93167}"/>
              </a:ext>
            </a:extLst>
          </p:cNvPr>
          <p:cNvSpPr txBox="1"/>
          <p:nvPr/>
        </p:nvSpPr>
        <p:spPr>
          <a:xfrm>
            <a:off x="195117" y="2492049"/>
            <a:ext cx="2466346" cy="2317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고용노동부장관이 보급한 교육자료</a:t>
            </a:r>
            <a:r>
              <a:rPr lang="en-US" altLang="ko-KR" sz="1400" dirty="0"/>
              <a:t>* </a:t>
            </a:r>
            <a:r>
              <a:rPr lang="ko-KR" altLang="en-US" sz="1400" dirty="0"/>
              <a:t>활용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err="1"/>
              <a:t>인식개선교육포털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      (edu.kead.or.kr) &gt;</a:t>
            </a:r>
            <a:r>
              <a:rPr lang="ko-KR" altLang="en-US" sz="1400" dirty="0"/>
              <a:t>자료실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교육자료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리플릿</a:t>
            </a:r>
            <a:r>
              <a:rPr lang="en-US" altLang="ko-KR" sz="1400" dirty="0"/>
              <a:t>)</a:t>
            </a:r>
            <a:r>
              <a:rPr lang="ko-KR" altLang="en-US" sz="1400" dirty="0"/>
              <a:t>을 근로자에게</a:t>
            </a:r>
            <a:r>
              <a:rPr lang="en-US" altLang="ko-KR" sz="1400" dirty="0"/>
              <a:t> </a:t>
            </a:r>
            <a:r>
              <a:rPr lang="ko-KR" altLang="en-US" sz="1400" dirty="0"/>
              <a:t>배포</a:t>
            </a:r>
            <a:r>
              <a:rPr lang="en-US" altLang="ko-KR" sz="1400" dirty="0"/>
              <a:t>/</a:t>
            </a:r>
            <a:r>
              <a:rPr lang="ko-KR" altLang="en-US" sz="1400" dirty="0"/>
              <a:t>게시 또는 메일 송부</a:t>
            </a:r>
            <a:endParaRPr lang="en-US" altLang="ko-KR" sz="1400" dirty="0"/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03E2ED7-D8A0-ED0C-C24E-53414A21E256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93345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B093994-7C07-9E60-6ED9-A2E629EE8D2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제목 1">
            <a:extLst>
              <a:ext uri="{FF2B5EF4-FFF2-40B4-BE49-F238E27FC236}">
                <a16:creationId xmlns:a16="http://schemas.microsoft.com/office/drawing/2014/main" id="{605F9868-21D4-6DFD-9253-2ECE276C7E43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</p:spTree>
    <p:extLst>
      <p:ext uri="{BB962C8B-B14F-4D97-AF65-F5344CB8AC3E}">
        <p14:creationId xmlns:p14="http://schemas.microsoft.com/office/powerpoint/2010/main" val="3437142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7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FA93D9CE-E197-E0C0-8329-61212EDEB7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942102"/>
              </p:ext>
            </p:extLst>
          </p:nvPr>
        </p:nvGraphicFramePr>
        <p:xfrm>
          <a:off x="692671" y="2549806"/>
          <a:ext cx="10806657" cy="4128815"/>
        </p:xfrm>
        <a:graphic>
          <a:graphicData uri="http://schemas.openxmlformats.org/drawingml/2006/table">
            <a:tbl>
              <a:tblPr/>
              <a:tblGrid>
                <a:gridCol w="2421782">
                  <a:extLst>
                    <a:ext uri="{9D8B030D-6E8A-4147-A177-3AD203B41FA5}">
                      <a16:colId xmlns:a16="http://schemas.microsoft.com/office/drawing/2014/main" val="2750750009"/>
                    </a:ext>
                  </a:extLst>
                </a:gridCol>
                <a:gridCol w="7730833">
                  <a:extLst>
                    <a:ext uri="{9D8B030D-6E8A-4147-A177-3AD203B41FA5}">
                      <a16:colId xmlns:a16="http://schemas.microsoft.com/office/drawing/2014/main" val="3697659423"/>
                    </a:ext>
                  </a:extLst>
                </a:gridCol>
                <a:gridCol w="654042">
                  <a:extLst>
                    <a:ext uri="{9D8B030D-6E8A-4147-A177-3AD203B41FA5}">
                      <a16:colId xmlns:a16="http://schemas.microsoft.com/office/drawing/2014/main" val="4068057408"/>
                    </a:ext>
                  </a:extLst>
                </a:gridCol>
              </a:tblGrid>
              <a:tr h="3176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937558"/>
                  </a:ext>
                </a:extLst>
              </a:tr>
              <a:tr h="1588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사업주 및 내부 직원이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직접 교육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공단 교육 자료실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로그인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에서 콘텐츠를 다운받아 활용 가능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집합교육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자료실 내 동영상 집합교육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참석자명부 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상시 근로자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이상 사업주가 자체 교육 시에는 공단의 사내강사 양성과정 수료한 자가 교육 실시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간이교육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사내 자료배포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메일전송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(50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 가능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7684862"/>
                  </a:ext>
                </a:extLst>
              </a:tr>
              <a:tr h="6402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강사지원사업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강사지원 사업을 통해 무료강사 초빙하여 실시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사업장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사업자등록 기준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별 상시근로자 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이상 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미만일 때 지원가능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2229910"/>
                  </a:ext>
                </a:extLst>
              </a:tr>
              <a:tr h="5354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강사 초빙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한국장애인고용공단의 강사양성 과정을 수료한 전문 강사를 초빙하여 실시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0062496"/>
                  </a:ext>
                </a:extLst>
              </a:tr>
              <a:tr h="5171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교육기관 위탁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고용노동부장관이 지정한 직장 내 장애인 인식개선 교육기관에 위탁하여 교육 실시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4199333"/>
                  </a:ext>
                </a:extLst>
              </a:tr>
              <a:tr h="5299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온라인사이트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회원가입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사업주회원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사업체별 수강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혹은 일반회원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개인별 수강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 교육 수강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536374"/>
                  </a:ext>
                </a:extLst>
              </a:tr>
            </a:tbl>
          </a:graphicData>
        </a:graphic>
      </p:graphicFrame>
      <p:sp>
        <p:nvSpPr>
          <p:cNvPr id="24" name="제목 1">
            <a:extLst>
              <a:ext uri="{FF2B5EF4-FFF2-40B4-BE49-F238E27FC236}">
                <a16:creationId xmlns:a16="http://schemas.microsoft.com/office/drawing/2014/main" id="{361466A4-76CA-83C0-025F-22D4DD7FDE58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41DF350B-9DA8-CC35-4226-0260AB8E46F1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2CDF12B-2911-F269-C4C7-BE2DEACC8902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제목 1">
            <a:extLst>
              <a:ext uri="{FF2B5EF4-FFF2-40B4-BE49-F238E27FC236}">
                <a16:creationId xmlns:a16="http://schemas.microsoft.com/office/drawing/2014/main" id="{D235FCCF-7419-F887-DAFC-8CCEFF66E3AD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</p:spTree>
    <p:extLst>
      <p:ext uri="{BB962C8B-B14F-4D97-AF65-F5344CB8AC3E}">
        <p14:creationId xmlns:p14="http://schemas.microsoft.com/office/powerpoint/2010/main" val="146296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8675F1A0-8E00-700A-4336-E335ADC5948E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42D0A41-A277-D3B5-2FE2-5C1460BED6F0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A63469D-6B11-E01E-C8F7-F7511959FC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579"/>
          <a:stretch/>
        </p:blipFill>
        <p:spPr>
          <a:xfrm>
            <a:off x="3733799" y="953494"/>
            <a:ext cx="8324079" cy="5642707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8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36043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B70E140-5D58-8E0D-65EC-A1C5B5F28E73}"/>
              </a:ext>
            </a:extLst>
          </p:cNvPr>
          <p:cNvSpPr/>
          <p:nvPr/>
        </p:nvSpPr>
        <p:spPr>
          <a:xfrm>
            <a:off x="5376412" y="1280775"/>
            <a:ext cx="897147" cy="33643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47EFCF98-6335-34EC-3B25-349A9BF8D70E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0DDE89-B575-0084-2C19-A5DF825E1F71}"/>
              </a:ext>
            </a:extLst>
          </p:cNvPr>
          <p:cNvSpPr txBox="1"/>
          <p:nvPr/>
        </p:nvSpPr>
        <p:spPr>
          <a:xfrm>
            <a:off x="165707" y="2012919"/>
            <a:ext cx="2495756" cy="9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사업주 및 내부 직원이</a:t>
            </a:r>
            <a:endParaRPr lang="en-US" altLang="ko-KR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직접 교육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29DCDE-5E29-4591-43C6-5160753C7886}"/>
              </a:ext>
            </a:extLst>
          </p:cNvPr>
          <p:cNvSpPr txBox="1"/>
          <p:nvPr/>
        </p:nvSpPr>
        <p:spPr>
          <a:xfrm>
            <a:off x="134121" y="3219616"/>
            <a:ext cx="2589687" cy="10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자료를 활용하여 직접 교육하거나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자료실 영상자료 시청</a:t>
            </a:r>
            <a:endParaRPr lang="en-US" altLang="ko-KR" sz="1400" dirty="0"/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FDD8B955-51E6-66F4-457D-456B3D1EFF0A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CFF318FD-A1C3-59CD-3AC9-33426BD6B07E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4890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8B3834EE-F345-CC23-27EF-51F13C3C38C5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CB42BDB-BFE4-3D52-109A-C06F903F73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131" y="826408"/>
            <a:ext cx="8470375" cy="5790052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9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52D7846-B0ED-4884-B168-28802834B86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0B421F-2F8A-00FA-D4B2-444D6B622FE8}"/>
              </a:ext>
            </a:extLst>
          </p:cNvPr>
          <p:cNvSpPr txBox="1"/>
          <p:nvPr/>
        </p:nvSpPr>
        <p:spPr>
          <a:xfrm>
            <a:off x="165707" y="2012919"/>
            <a:ext cx="2495756" cy="9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사업주 및 내부 직원이</a:t>
            </a:r>
            <a:endParaRPr lang="en-US" altLang="ko-KR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직접 교육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F1211C-BF3C-257A-E25A-D07FFFD795D4}"/>
              </a:ext>
            </a:extLst>
          </p:cNvPr>
          <p:cNvSpPr txBox="1"/>
          <p:nvPr/>
        </p:nvSpPr>
        <p:spPr>
          <a:xfrm>
            <a:off x="134121" y="3219616"/>
            <a:ext cx="2589687" cy="102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자료를 활용하여 직접 교육하거나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자료실 영상자료 시청</a:t>
            </a:r>
            <a:endParaRPr lang="en-US" altLang="ko-KR" sz="1400" dirty="0"/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5054B125-36CF-8A30-891D-DE6DA0C9BC06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B4D2BCEB-E626-2AE7-0833-A267BB20550D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F451395-2B5A-4803-0ECA-0ADE245EEED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2278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8E3B0390-FFFA-3FA3-89D5-63C70055FA2F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6C7F8B9-186D-85AC-D848-3C2CC25BADDD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DA93C60-DE42-E99A-4B7A-A4CA4245D0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043" y="538145"/>
            <a:ext cx="8574113" cy="6183329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10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52D7846-B0ED-4884-B168-28802834B86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C0CE915-EF32-89CB-2487-1E7F27CFD544}"/>
              </a:ext>
            </a:extLst>
          </p:cNvPr>
          <p:cNvSpPr/>
          <p:nvPr/>
        </p:nvSpPr>
        <p:spPr>
          <a:xfrm>
            <a:off x="8080655" y="5362092"/>
            <a:ext cx="1482329" cy="264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3C66A56-C68C-0072-3E44-FFD01C9763C4}"/>
              </a:ext>
            </a:extLst>
          </p:cNvPr>
          <p:cNvSpPr/>
          <p:nvPr/>
        </p:nvSpPr>
        <p:spPr>
          <a:xfrm>
            <a:off x="3353218" y="6089646"/>
            <a:ext cx="4604385" cy="264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D3ED814-1DD6-0951-C1D6-2A4C738C6B3B}"/>
              </a:ext>
            </a:extLst>
          </p:cNvPr>
          <p:cNvSpPr/>
          <p:nvPr/>
        </p:nvSpPr>
        <p:spPr>
          <a:xfrm>
            <a:off x="7761836" y="545446"/>
            <a:ext cx="1147665" cy="36512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DF7C96-0309-FF78-A2EF-3A8FFFC1FB4B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강사지원사업</a:t>
            </a:r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6FFA2BC6-F4A7-9252-B9B9-E158B066B2DD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065A32BE-6860-6BD4-8383-6835C6EBBD69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EF91618-BA97-1AA1-9A44-7E0EA1960596}"/>
              </a:ext>
            </a:extLst>
          </p:cNvPr>
          <p:cNvSpPr txBox="1"/>
          <p:nvPr/>
        </p:nvSpPr>
        <p:spPr>
          <a:xfrm>
            <a:off x="134121" y="3219616"/>
            <a:ext cx="2590419" cy="1347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무료 대면교육을 희망하는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상시근로자 </a:t>
            </a:r>
            <a:r>
              <a:rPr lang="en-US" altLang="ko-KR" sz="1400" dirty="0"/>
              <a:t>5</a:t>
            </a:r>
            <a:r>
              <a:rPr lang="ko-KR" altLang="en-US" sz="1400" dirty="0"/>
              <a:t>인 이상 </a:t>
            </a:r>
            <a:r>
              <a:rPr lang="en-US" altLang="ko-KR" sz="1400" dirty="0"/>
              <a:t>300</a:t>
            </a:r>
            <a:r>
              <a:rPr lang="ko-KR" altLang="en-US" sz="1400" dirty="0"/>
              <a:t>인 미만 사업장 신청 가능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2891550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3695AD3C-EA5A-B71C-D11E-35B34CF0508A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C9AA08F-0920-6CC2-ADFA-3B03FA722A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263" y="864780"/>
            <a:ext cx="7931020" cy="392738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C64B7E4-340E-55AA-D33C-3ECAB126E8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4818" y="984034"/>
            <a:ext cx="4154555" cy="5668692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11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52D7846-B0ED-4884-B168-28802834B86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10080B-239C-F34F-3464-A0319A025DDC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강사지원사업</a:t>
            </a:r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70A789CA-8183-7038-2171-C430D60D41B8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E431580-267C-62CE-99E2-ECC4682352A9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EEDE0EE-9A50-80CF-6B27-1B8F3B371B27}"/>
              </a:ext>
            </a:extLst>
          </p:cNvPr>
          <p:cNvSpPr txBox="1"/>
          <p:nvPr/>
        </p:nvSpPr>
        <p:spPr>
          <a:xfrm>
            <a:off x="134122" y="3219616"/>
            <a:ext cx="2590417" cy="1347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무료 대면교육을 희망하는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상시근로자 </a:t>
            </a:r>
            <a:r>
              <a:rPr lang="en-US" altLang="ko-KR" sz="1400" dirty="0"/>
              <a:t>5</a:t>
            </a:r>
            <a:r>
              <a:rPr lang="ko-KR" altLang="en-US" sz="1400" dirty="0"/>
              <a:t>인 이상 </a:t>
            </a:r>
            <a:r>
              <a:rPr lang="en-US" altLang="ko-KR" sz="1400" dirty="0"/>
              <a:t>300</a:t>
            </a:r>
            <a:r>
              <a:rPr lang="ko-KR" altLang="en-US" sz="1400" dirty="0"/>
              <a:t>인 미만 사업장 신청가능</a:t>
            </a:r>
            <a:endParaRPr lang="en-US" altLang="ko-KR" sz="1400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2481625-80B0-4A79-435C-51CBE6657895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0670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7FDE0C7B-C906-FEA2-A5FD-1D0BF7B47FB2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12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52D7846-B0ED-4884-B168-28802834B86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DE86AB-C274-26E8-F4E5-97D50CC5132A}"/>
              </a:ext>
            </a:extLst>
          </p:cNvPr>
          <p:cNvSpPr txBox="1"/>
          <p:nvPr/>
        </p:nvSpPr>
        <p:spPr>
          <a:xfrm>
            <a:off x="3094013" y="2899523"/>
            <a:ext cx="8746305" cy="3328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한국보건복지인재개발원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사이버교육센터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(https://in.kohi.or.kr) 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서울시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평생학습포털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https://sll.seoul.go.kr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경기 지식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https://www.gseek.kr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충청남도사이버교육센터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도민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(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https://chungnamdomin.hunet.co.kr/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장애인인식개선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이러닝센터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https://www.able-edu.or.kr/elearning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중앙교육연수원 </a:t>
            </a:r>
            <a:r>
              <a:rPr lang="en-US" altLang="ko-KR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https://www.neti.go.kr/index.go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i="0" u="sng" strike="noStrike" spc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5906E8-A0E6-7101-6F73-CFCE786898FC}"/>
              </a:ext>
            </a:extLst>
          </p:cNvPr>
          <p:cNvSpPr txBox="1"/>
          <p:nvPr/>
        </p:nvSpPr>
        <p:spPr>
          <a:xfrm>
            <a:off x="3094013" y="2144418"/>
            <a:ext cx="3071675" cy="5581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무료 온라인 교육 사이트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2AE95F-E072-554D-CC12-DF8A58021C36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온라인 교육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40660-8527-6696-0B28-EDBAC9E0F2E8}"/>
              </a:ext>
            </a:extLst>
          </p:cNvPr>
          <p:cNvSpPr txBox="1"/>
          <p:nvPr/>
        </p:nvSpPr>
        <p:spPr>
          <a:xfrm>
            <a:off x="134121" y="3219616"/>
            <a:ext cx="2692899" cy="2317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시간의 구애 없이 온라인으로 이수하고 싶은 경우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근로자 각각 </a:t>
            </a:r>
            <a:r>
              <a:rPr lang="ko-KR" altLang="en-US" sz="1400" dirty="0" err="1"/>
              <a:t>회원가입하여</a:t>
            </a:r>
            <a:r>
              <a:rPr lang="ko-KR" altLang="en-US" sz="1400" dirty="0"/>
              <a:t> 개별 이수 후 수료증 보관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/>
              <a:t>Tip. </a:t>
            </a:r>
            <a:r>
              <a:rPr lang="ko-KR" altLang="en-US" sz="1400" dirty="0"/>
              <a:t>다수의 의무교육 이수 가능한 사이트 활용</a:t>
            </a:r>
            <a:endParaRPr lang="en-US" altLang="ko-KR" sz="1400" dirty="0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5EA57DF5-0321-C5C8-FCC8-565E1EDFE7F7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63472BEC-7E77-F83C-DA0D-F9B0B4D5EA87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E5D824F-3720-30AA-F50E-64563BF1B264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31485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84538F95-B240-4334-11DC-C8AA60A66398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7F9A6EB-545E-1C36-6926-0CF0CA402437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65748D7-19DB-6530-FBB4-0706E6720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148" y="438150"/>
            <a:ext cx="7851130" cy="6156239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13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52D7846-B0ED-4884-B168-28802834B86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B2EB8A9-1AEB-089D-379C-D853DCA26773}"/>
              </a:ext>
            </a:extLst>
          </p:cNvPr>
          <p:cNvSpPr/>
          <p:nvPr/>
        </p:nvSpPr>
        <p:spPr>
          <a:xfrm>
            <a:off x="6416977" y="504546"/>
            <a:ext cx="1023257" cy="264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C2129A-FBDA-2C12-2ABE-D2C7C742F7FE}"/>
              </a:ext>
            </a:extLst>
          </p:cNvPr>
          <p:cNvSpPr txBox="1"/>
          <p:nvPr/>
        </p:nvSpPr>
        <p:spPr>
          <a:xfrm>
            <a:off x="165707" y="2012919"/>
            <a:ext cx="2495756" cy="9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강사 양성과정을 수료한 </a:t>
            </a:r>
            <a:r>
              <a:rPr lang="ko-KR" altLang="en-US" sz="1800" b="1" kern="0" spc="0" dirty="0" err="1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강사초빙</a:t>
            </a:r>
            <a:endParaRPr lang="ko-KR" altLang="en-US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FB8F7A-4729-3F0C-141E-2A3D419821BA}"/>
              </a:ext>
            </a:extLst>
          </p:cNvPr>
          <p:cNvSpPr txBox="1"/>
          <p:nvPr/>
        </p:nvSpPr>
        <p:spPr>
          <a:xfrm>
            <a:off x="134121" y="3219616"/>
            <a:ext cx="2692899" cy="1670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비용 유무 관계없이 대면교육 희망하는 경우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근로자 </a:t>
            </a:r>
            <a:r>
              <a:rPr lang="en-US" altLang="ko-KR" sz="1400" dirty="0"/>
              <a:t>300</a:t>
            </a:r>
            <a:r>
              <a:rPr lang="ko-KR" altLang="en-US" sz="1400" dirty="0"/>
              <a:t>명이 넘어 전문강사 섭외가 필요한 경우</a:t>
            </a:r>
            <a:endParaRPr lang="en-US" altLang="ko-KR" sz="1400" dirty="0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5A9CEF92-545C-9EC3-02D0-68D6BCD148C3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DC1331D4-1EB0-A54C-9E73-658959682F35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6017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F36030D7-82BB-E9F7-D6CC-7953AA790F52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AFBF29B-6A0F-11B5-F88D-C6ECA21F297C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1CAF7BB-FE87-D18F-F3C4-82A7B61975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012"/>
          <a:stretch/>
        </p:blipFill>
        <p:spPr>
          <a:xfrm>
            <a:off x="3651505" y="455478"/>
            <a:ext cx="7994776" cy="6265996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14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52D7846-B0ED-4884-B168-28802834B86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장애인인식개선교육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3E601BA-67F0-E612-31E5-5D6D27281E46}"/>
              </a:ext>
            </a:extLst>
          </p:cNvPr>
          <p:cNvSpPr/>
          <p:nvPr/>
        </p:nvSpPr>
        <p:spPr>
          <a:xfrm>
            <a:off x="6478417" y="492268"/>
            <a:ext cx="1023257" cy="264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1698078-5FD3-9B29-F0A2-B752BD8131BA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9F8F6602-F382-BA48-6BA9-2BF59EC4123B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25F11708-4484-8131-683B-053FAFC7452B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교육 기관 위탁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7D6B87-BC59-6134-0A42-304A7F38377F}"/>
              </a:ext>
            </a:extLst>
          </p:cNvPr>
          <p:cNvSpPr txBox="1"/>
          <p:nvPr/>
        </p:nvSpPr>
        <p:spPr>
          <a:xfrm>
            <a:off x="134121" y="3219616"/>
            <a:ext cx="2609079" cy="1993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비용관계없이 대면교육 </a:t>
            </a:r>
            <a:r>
              <a:rPr lang="ko-KR" altLang="en-US" sz="1400" dirty="0" err="1"/>
              <a:t>희망하는경우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전문으로 교육을 진행해주는 기관에 교육을 요청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집합 혹은 원격 등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32404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15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4A53218A-742B-4B4D-DC82-FA2E9CC498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332784"/>
              </p:ext>
            </p:extLst>
          </p:nvPr>
        </p:nvGraphicFramePr>
        <p:xfrm>
          <a:off x="898071" y="2140775"/>
          <a:ext cx="10865304" cy="4451715"/>
        </p:xfrm>
        <a:graphic>
          <a:graphicData uri="http://schemas.openxmlformats.org/drawingml/2006/table">
            <a:tbl>
              <a:tblPr/>
              <a:tblGrid>
                <a:gridCol w="1914904">
                  <a:extLst>
                    <a:ext uri="{9D8B030D-6E8A-4147-A177-3AD203B41FA5}">
                      <a16:colId xmlns:a16="http://schemas.microsoft.com/office/drawing/2014/main" val="2923427657"/>
                    </a:ext>
                  </a:extLst>
                </a:gridCol>
                <a:gridCol w="2707865">
                  <a:extLst>
                    <a:ext uri="{9D8B030D-6E8A-4147-A177-3AD203B41FA5}">
                      <a16:colId xmlns:a16="http://schemas.microsoft.com/office/drawing/2014/main" val="4157666807"/>
                    </a:ext>
                  </a:extLst>
                </a:gridCol>
                <a:gridCol w="3529110">
                  <a:extLst>
                    <a:ext uri="{9D8B030D-6E8A-4147-A177-3AD203B41FA5}">
                      <a16:colId xmlns:a16="http://schemas.microsoft.com/office/drawing/2014/main" val="770239119"/>
                    </a:ext>
                  </a:extLst>
                </a:gridCol>
                <a:gridCol w="2713425">
                  <a:extLst>
                    <a:ext uri="{9D8B030D-6E8A-4147-A177-3AD203B41FA5}">
                      <a16:colId xmlns:a16="http://schemas.microsoft.com/office/drawing/2014/main" val="286986677"/>
                    </a:ext>
                  </a:extLst>
                </a:gridCol>
              </a:tblGrid>
              <a:tr h="3463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교육방법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비치 기준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1324040"/>
                  </a:ext>
                </a:extLst>
              </a:tr>
              <a:tr h="7083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장애인인식개선교육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양성과정 수료자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장애인 인식개선 교육 자료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리플릿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사업장의 경우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3748586"/>
                  </a:ext>
                </a:extLst>
              </a:tr>
              <a:tr h="962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성희롱예방교육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대응 매뉴얼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직장내 성희롱 예방교육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예방교육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행복한 일터를 만드는 첫걸음입니다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한쪽 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남성 또는 여성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으로 구성된 사업장이나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사업장은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695605"/>
                  </a:ext>
                </a:extLst>
              </a:tr>
              <a:tr h="661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개인정보보호법 주요 내용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노출 예방 교육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 비치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160125"/>
                  </a:ext>
                </a:extLst>
              </a:tr>
              <a:tr h="783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 강사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사업자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가입자 교육 교재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가입금융사 자료 비치나 배포로 교육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693309"/>
                  </a:ext>
                </a:extLst>
              </a:tr>
              <a:tr h="5603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산업안전보건교육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사업장 소속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관리책임자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242836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25F4C2E-4B9D-D1BA-FFF8-944F730996F0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D0B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912ED41-AFF6-8BBD-1947-C5ED7ACA517B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D0B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7B27BA58-9A01-E5C4-90B5-97A0327AC7A3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성희롱예방교육</a:t>
            </a:r>
          </a:p>
        </p:txBody>
      </p:sp>
    </p:spTree>
    <p:extLst>
      <p:ext uri="{BB962C8B-B14F-4D97-AF65-F5344CB8AC3E}">
        <p14:creationId xmlns:p14="http://schemas.microsoft.com/office/powerpoint/2010/main" val="30427998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16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25F4C2E-4B9D-D1BA-FFF8-944F730996F0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D0B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46BBA210-7F9B-06B1-EFBE-D692CCF71653}"/>
              </a:ext>
            </a:extLst>
          </p:cNvPr>
          <p:cNvSpPr txBox="1">
            <a:spLocks/>
          </p:cNvSpPr>
          <p:nvPr/>
        </p:nvSpPr>
        <p:spPr>
          <a:xfrm>
            <a:off x="1239157" y="4658450"/>
            <a:ext cx="8398329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/>
              <a:t>정규직 뿐 아니라 기간제</a:t>
            </a:r>
            <a:r>
              <a:rPr lang="en-US" altLang="ko-KR" sz="1200" dirty="0"/>
              <a:t>, </a:t>
            </a:r>
            <a:r>
              <a:rPr lang="ko-KR" altLang="en-US" sz="1200" dirty="0"/>
              <a:t>단시간</a:t>
            </a:r>
            <a:r>
              <a:rPr lang="en-US" altLang="ko-KR" sz="1200" dirty="0"/>
              <a:t>, </a:t>
            </a:r>
            <a:r>
              <a:rPr lang="ko-KR" altLang="en-US" sz="1200" dirty="0"/>
              <a:t>아르바이트 근로자도 해당</a:t>
            </a:r>
            <a:endParaRPr lang="en-US" altLang="ko-KR" sz="1200" dirty="0"/>
          </a:p>
          <a:p>
            <a:pPr>
              <a:lnSpc>
                <a:spcPct val="17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/>
              <a:t>파견근로자도 사용사업주가 의무교육 사업주임</a:t>
            </a:r>
          </a:p>
          <a:p>
            <a:pPr>
              <a:lnSpc>
                <a:spcPct val="17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/>
              <a:t>출장</a:t>
            </a:r>
            <a:r>
              <a:rPr lang="en-US" altLang="ko-KR" sz="1200" dirty="0"/>
              <a:t>, </a:t>
            </a:r>
            <a:r>
              <a:rPr lang="ko-KR" altLang="en-US" sz="1200" dirty="0"/>
              <a:t>휴가 등으로 교육에 불참한 근로자가 있는 경우 추가로 교육 실시</a:t>
            </a:r>
          </a:p>
        </p:txBody>
      </p:sp>
      <p:graphicFrame>
        <p:nvGraphicFramePr>
          <p:cNvPr id="9" name="표 6">
            <a:extLst>
              <a:ext uri="{FF2B5EF4-FFF2-40B4-BE49-F238E27FC236}">
                <a16:creationId xmlns:a16="http://schemas.microsoft.com/office/drawing/2014/main" id="{438DEBE0-14EB-33CD-9E20-06563DE73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380048"/>
              </p:ext>
            </p:extLst>
          </p:nvPr>
        </p:nvGraphicFramePr>
        <p:xfrm>
          <a:off x="1689100" y="2387600"/>
          <a:ext cx="8128000" cy="2249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974695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94363028"/>
                    </a:ext>
                  </a:extLst>
                </a:gridCol>
              </a:tblGrid>
              <a:tr h="3625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상시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인 미만 근로자 고용 사업장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사업주 및 근로자 모두가 단일 성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性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으로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구성된 사업장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그 외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상시근로자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인 이상 모든 사업장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4338906"/>
                  </a:ext>
                </a:extLst>
              </a:tr>
              <a:tr h="10606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 또는 홍보물 게시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배포하는 방법으로 가능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간이교육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집합교육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원격교육 등으로 진행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820827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6131D9BC-B3FC-C7A6-F7AF-2C7A733E064A}"/>
              </a:ext>
            </a:extLst>
          </p:cNvPr>
          <p:cNvSpPr txBox="1"/>
          <p:nvPr/>
        </p:nvSpPr>
        <p:spPr>
          <a:xfrm>
            <a:off x="1115568" y="1605002"/>
            <a:ext cx="100126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고용노동부 </a:t>
            </a:r>
            <a:r>
              <a:rPr lang="en-US" altLang="ko-KR" dirty="0"/>
              <a:t>(h</a:t>
            </a:r>
            <a:r>
              <a:rPr lang="ko-KR" altLang="en-US" dirty="0"/>
              <a:t>ttp://www.moel.go.kr/search.do</a:t>
            </a:r>
            <a:r>
              <a:rPr lang="en-US" altLang="ko-KR" dirty="0"/>
              <a:t>) / </a:t>
            </a:r>
            <a:r>
              <a:rPr lang="ko-KR" altLang="en-US" dirty="0"/>
              <a:t>고객상담센터 </a:t>
            </a:r>
            <a:r>
              <a:rPr lang="en-US" altLang="ko-KR" dirty="0"/>
              <a:t>: (</a:t>
            </a:r>
            <a:r>
              <a:rPr lang="ko-KR" altLang="en-US" dirty="0"/>
              <a:t>국번없이</a:t>
            </a:r>
            <a:r>
              <a:rPr lang="en-US" altLang="ko-KR" dirty="0"/>
              <a:t>)1350</a:t>
            </a:r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4B90A88-5EE6-48F0-6E84-984C4B70FFCD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제목 1">
            <a:extLst>
              <a:ext uri="{FF2B5EF4-FFF2-40B4-BE49-F238E27FC236}">
                <a16:creationId xmlns:a16="http://schemas.microsoft.com/office/drawing/2014/main" id="{9450C6D5-D0D6-35BD-2FEA-61E2420FB357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성희롱예방교육</a:t>
            </a:r>
          </a:p>
        </p:txBody>
      </p:sp>
    </p:spTree>
    <p:extLst>
      <p:ext uri="{BB962C8B-B14F-4D97-AF65-F5344CB8AC3E}">
        <p14:creationId xmlns:p14="http://schemas.microsoft.com/office/powerpoint/2010/main" val="909649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id="{0A2615B4-CAA6-2B1E-0C24-32F40E020FA9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D0B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 descr="텍스트, 스크린샷, 소프트웨어, 컴퓨터 아이콘이(가) 표시된 사진&#10;&#10;자동 생성된 설명">
            <a:extLst>
              <a:ext uri="{FF2B5EF4-FFF2-40B4-BE49-F238E27FC236}">
                <a16:creationId xmlns:a16="http://schemas.microsoft.com/office/drawing/2014/main" id="{197C3FE6-5470-A92F-5CC0-5E19A0EF3B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520"/>
          <a:stretch/>
        </p:blipFill>
        <p:spPr>
          <a:xfrm>
            <a:off x="3316613" y="1502099"/>
            <a:ext cx="8875387" cy="4650156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17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BA91B3EA-4BDB-D888-0936-8C43EC539997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110343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간이교육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904EE9-CCF5-3361-31D5-E07F57A93167}"/>
              </a:ext>
            </a:extLst>
          </p:cNvPr>
          <p:cNvSpPr txBox="1"/>
          <p:nvPr/>
        </p:nvSpPr>
        <p:spPr>
          <a:xfrm>
            <a:off x="195117" y="2492049"/>
            <a:ext cx="2401434" cy="3286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고용노동부</a:t>
            </a:r>
            <a:r>
              <a:rPr lang="en-US" altLang="ko-KR" sz="1400" dirty="0"/>
              <a:t>(moel.go.kr)</a:t>
            </a:r>
            <a:r>
              <a:rPr lang="ko-KR" altLang="en-US" sz="1400" dirty="0"/>
              <a:t>사이트 </a:t>
            </a:r>
            <a:r>
              <a:rPr lang="en-US" altLang="ko-KR" sz="1400" dirty="0"/>
              <a:t>&gt; </a:t>
            </a:r>
            <a:r>
              <a:rPr lang="ko-KR" altLang="en-US" sz="1400" dirty="0"/>
              <a:t>정보공개</a:t>
            </a:r>
            <a:r>
              <a:rPr lang="en-US" altLang="ko-KR" sz="1400" dirty="0"/>
              <a:t>&gt; </a:t>
            </a:r>
            <a:r>
              <a:rPr lang="ko-KR" altLang="en-US" sz="1400" dirty="0"/>
              <a:t>기타자료</a:t>
            </a:r>
            <a:r>
              <a:rPr lang="en-US" altLang="ko-KR" sz="1400" dirty="0"/>
              <a:t>&gt; </a:t>
            </a:r>
            <a:r>
              <a:rPr lang="ko-KR" altLang="en-US" sz="1400" dirty="0" err="1"/>
              <a:t>자주찾는자료실</a:t>
            </a:r>
            <a:r>
              <a:rPr lang="en-US" altLang="ko-KR" sz="1400" dirty="0"/>
              <a:t>&gt; </a:t>
            </a:r>
            <a:r>
              <a:rPr lang="ko-KR" altLang="en-US" sz="1400" dirty="0"/>
              <a:t>성희롱예방교육 검색</a:t>
            </a:r>
            <a:r>
              <a:rPr lang="en-US" altLang="ko-KR" sz="1400" dirty="0"/>
              <a:t>&gt; 2023</a:t>
            </a:r>
            <a:r>
              <a:rPr lang="ko-KR" altLang="en-US" sz="1400" dirty="0"/>
              <a:t>년 최신 자료 다운로드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 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교육자료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리플릿</a:t>
            </a:r>
            <a:r>
              <a:rPr lang="en-US" altLang="ko-KR" sz="1400" dirty="0"/>
              <a:t>)</a:t>
            </a:r>
            <a:r>
              <a:rPr lang="ko-KR" altLang="en-US" sz="1400" dirty="0"/>
              <a:t>을 근로자에게</a:t>
            </a:r>
            <a:r>
              <a:rPr lang="en-US" altLang="ko-KR" sz="1400" dirty="0"/>
              <a:t> </a:t>
            </a:r>
            <a:r>
              <a:rPr lang="ko-KR" altLang="en-US" sz="1400" dirty="0"/>
              <a:t>배포</a:t>
            </a:r>
            <a:r>
              <a:rPr lang="en-US" altLang="ko-KR" sz="1400" dirty="0"/>
              <a:t>/</a:t>
            </a:r>
            <a:r>
              <a:rPr lang="ko-KR" altLang="en-US" sz="1400" dirty="0"/>
              <a:t>게시</a:t>
            </a:r>
            <a:endParaRPr lang="en-US" altLang="ko-KR" sz="1400" dirty="0"/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03E2ED7-D8A0-ED0C-C24E-53414A21E256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933450" cy="0"/>
          </a:xfrm>
          <a:prstGeom prst="line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B093994-7C07-9E60-6ED9-A2E629EE8D2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68EDC76-815C-671F-95C5-840B8266C0F2}"/>
              </a:ext>
            </a:extLst>
          </p:cNvPr>
          <p:cNvSpPr/>
          <p:nvPr/>
        </p:nvSpPr>
        <p:spPr>
          <a:xfrm>
            <a:off x="7672096" y="2227337"/>
            <a:ext cx="1023257" cy="264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039D9FE-0C71-7A68-CAA9-62786F0FE453}"/>
              </a:ext>
            </a:extLst>
          </p:cNvPr>
          <p:cNvSpPr/>
          <p:nvPr/>
        </p:nvSpPr>
        <p:spPr>
          <a:xfrm>
            <a:off x="10948696" y="4933949"/>
            <a:ext cx="1023257" cy="25459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제목 1">
            <a:extLst>
              <a:ext uri="{FF2B5EF4-FFF2-40B4-BE49-F238E27FC236}">
                <a16:creationId xmlns:a16="http://schemas.microsoft.com/office/drawing/2014/main" id="{4F3220D3-DA30-DF11-037D-132D0417070E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성희롱예방교육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D0712B2-C73B-5C78-D337-2B48B7A440A0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5741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B1A63E87-BEF3-470E-1EF9-C33CC6B95A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4169" y="933450"/>
            <a:ext cx="7975367" cy="5679027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18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BA91B3EA-4BDB-D888-0936-8C43EC539997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110343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간이교육</a:t>
            </a:r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03E2ED7-D8A0-ED0C-C24E-53414A21E256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933450" cy="0"/>
          </a:xfrm>
          <a:prstGeom prst="line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B093994-7C07-9E60-6ED9-A2E629EE8D2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0642015-FBDA-DB0C-03D1-54A1B6AC22A2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제목 1">
            <a:extLst>
              <a:ext uri="{FF2B5EF4-FFF2-40B4-BE49-F238E27FC236}">
                <a16:creationId xmlns:a16="http://schemas.microsoft.com/office/drawing/2014/main" id="{7A066B3A-3845-0D5D-E2AB-5A84D8F5926D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성희롱예방교육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A85FC68-0D87-D38D-FD8B-64AD799AD8D4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D0B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A176FE9-E63A-EA61-09BA-D8733007D624}"/>
              </a:ext>
            </a:extLst>
          </p:cNvPr>
          <p:cNvSpPr txBox="1"/>
          <p:nvPr/>
        </p:nvSpPr>
        <p:spPr>
          <a:xfrm>
            <a:off x="195117" y="2492049"/>
            <a:ext cx="2401434" cy="3286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고용노동부</a:t>
            </a:r>
            <a:r>
              <a:rPr lang="en-US" altLang="ko-KR" sz="1400" dirty="0"/>
              <a:t>(moel.go.kr)</a:t>
            </a:r>
            <a:r>
              <a:rPr lang="ko-KR" altLang="en-US" sz="1400" dirty="0"/>
              <a:t>사이트 </a:t>
            </a:r>
            <a:r>
              <a:rPr lang="en-US" altLang="ko-KR" sz="1400" dirty="0"/>
              <a:t>&gt; </a:t>
            </a:r>
            <a:r>
              <a:rPr lang="ko-KR" altLang="en-US" sz="1400" dirty="0"/>
              <a:t>정보공개</a:t>
            </a:r>
            <a:r>
              <a:rPr lang="en-US" altLang="ko-KR" sz="1400" dirty="0"/>
              <a:t>&gt; </a:t>
            </a:r>
            <a:r>
              <a:rPr lang="ko-KR" altLang="en-US" sz="1400" dirty="0"/>
              <a:t>기타자료</a:t>
            </a:r>
            <a:r>
              <a:rPr lang="en-US" altLang="ko-KR" sz="1400" dirty="0"/>
              <a:t>&gt; </a:t>
            </a:r>
            <a:r>
              <a:rPr lang="ko-KR" altLang="en-US" sz="1400" dirty="0" err="1"/>
              <a:t>자주찾는자료실</a:t>
            </a:r>
            <a:r>
              <a:rPr lang="en-US" altLang="ko-KR" sz="1400" dirty="0"/>
              <a:t>&gt; </a:t>
            </a:r>
            <a:r>
              <a:rPr lang="ko-KR" altLang="en-US" sz="1400" dirty="0"/>
              <a:t>성희롱예방교육 검색</a:t>
            </a:r>
            <a:r>
              <a:rPr lang="en-US" altLang="ko-KR" sz="1400" dirty="0"/>
              <a:t>&gt; 2023</a:t>
            </a:r>
            <a:r>
              <a:rPr lang="ko-KR" altLang="en-US" sz="1400" dirty="0"/>
              <a:t>년 최신 자료 다운로드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 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교육자료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리플릿</a:t>
            </a:r>
            <a:r>
              <a:rPr lang="en-US" altLang="ko-KR" sz="1400" dirty="0"/>
              <a:t>)</a:t>
            </a:r>
            <a:r>
              <a:rPr lang="ko-KR" altLang="en-US" sz="1400" dirty="0"/>
              <a:t>을 근로자에게</a:t>
            </a:r>
            <a:r>
              <a:rPr lang="en-US" altLang="ko-KR" sz="1400" dirty="0"/>
              <a:t> </a:t>
            </a:r>
            <a:r>
              <a:rPr lang="ko-KR" altLang="en-US" sz="1400" dirty="0"/>
              <a:t>배포</a:t>
            </a:r>
            <a:r>
              <a:rPr lang="en-US" altLang="ko-KR" sz="1400" dirty="0"/>
              <a:t>/</a:t>
            </a:r>
            <a:r>
              <a:rPr lang="ko-KR" altLang="en-US" sz="1400" dirty="0"/>
              <a:t>게시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4054060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>
            <a:extLst>
              <a:ext uri="{FF2B5EF4-FFF2-40B4-BE49-F238E27FC236}">
                <a16:creationId xmlns:a16="http://schemas.microsoft.com/office/drawing/2014/main" id="{1B9B20D7-3EFE-BFD0-1324-D4CAD14E246C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D0B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E76C90B9-9117-0EE1-3561-00C3573107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3746" y="895420"/>
            <a:ext cx="5638800" cy="5743575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19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BA91B3EA-4BDB-D888-0936-8C43EC539997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</a:t>
            </a:r>
            <a:r>
              <a:rPr lang="en-US" altLang="ko-KR" sz="2400" dirty="0"/>
              <a:t>, </a:t>
            </a:r>
            <a:r>
              <a:rPr lang="ko-KR" altLang="en-US" sz="2400" dirty="0"/>
              <a:t>온라인교육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904EE9-CCF5-3361-31D5-E07F57A93167}"/>
              </a:ext>
            </a:extLst>
          </p:cNvPr>
          <p:cNvSpPr txBox="1"/>
          <p:nvPr/>
        </p:nvSpPr>
        <p:spPr>
          <a:xfrm>
            <a:off x="171634" y="2909618"/>
            <a:ext cx="2489829" cy="2963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고용노동부</a:t>
            </a:r>
            <a:r>
              <a:rPr lang="en-US" altLang="ko-KR" sz="1400" dirty="0"/>
              <a:t>(moel.go.kr)</a:t>
            </a:r>
            <a:r>
              <a:rPr lang="ko-KR" altLang="en-US" sz="1400" dirty="0"/>
              <a:t>사이트 </a:t>
            </a:r>
            <a:r>
              <a:rPr lang="en-US" altLang="ko-KR" sz="1400" dirty="0"/>
              <a:t>&gt;</a:t>
            </a:r>
            <a:r>
              <a:rPr lang="ko-KR" altLang="en-US" sz="1400" dirty="0"/>
              <a:t>정보공개</a:t>
            </a:r>
            <a:r>
              <a:rPr lang="en-US" altLang="ko-KR" sz="1400" dirty="0"/>
              <a:t>&gt;</a:t>
            </a:r>
            <a:r>
              <a:rPr lang="ko-KR" altLang="en-US" sz="1400" dirty="0"/>
              <a:t>기타자료</a:t>
            </a:r>
            <a:r>
              <a:rPr lang="en-US" altLang="ko-KR" sz="1400" dirty="0"/>
              <a:t>&gt;</a:t>
            </a:r>
            <a:r>
              <a:rPr lang="ko-KR" altLang="en-US" sz="1400" dirty="0" err="1"/>
              <a:t>자주찾는자료실</a:t>
            </a:r>
            <a:r>
              <a:rPr lang="en-US" altLang="ko-KR" sz="1400" dirty="0"/>
              <a:t>&gt;</a:t>
            </a:r>
            <a:r>
              <a:rPr lang="ko-KR" altLang="en-US" sz="1400" dirty="0"/>
              <a:t>성희롱예방교육 검색</a:t>
            </a:r>
            <a:r>
              <a:rPr lang="en-US" altLang="ko-KR" sz="1400" dirty="0"/>
              <a:t>&gt;2023</a:t>
            </a:r>
            <a:r>
              <a:rPr lang="ko-KR" altLang="en-US" sz="1400" dirty="0"/>
              <a:t>년 최신 자료 다운로드 가능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err="1"/>
              <a:t>자주찾는자료실</a:t>
            </a:r>
            <a:r>
              <a:rPr lang="en-US" altLang="ko-KR" sz="1400" dirty="0"/>
              <a:t>&gt;</a:t>
            </a:r>
            <a:r>
              <a:rPr lang="ko-KR" altLang="en-US" sz="1400" dirty="0"/>
              <a:t> 동영상 자료 활용가능</a:t>
            </a:r>
            <a:endParaRPr lang="en-US" altLang="ko-KR" sz="1400" dirty="0"/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03E2ED7-D8A0-ED0C-C24E-53414A21E256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B093994-7C07-9E60-6ED9-A2E629EE8D2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840B54-7427-9097-71D4-B4B4F6C3A108}"/>
              </a:ext>
            </a:extLst>
          </p:cNvPr>
          <p:cNvSpPr txBox="1"/>
          <p:nvPr/>
        </p:nvSpPr>
        <p:spPr>
          <a:xfrm>
            <a:off x="165707" y="2012919"/>
            <a:ext cx="2495756" cy="9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사업주 및 내부직원</a:t>
            </a:r>
            <a:endParaRPr lang="en-US" altLang="ko-KR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직접 교육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84DA170-82A2-E1D9-3CA7-425F4642FBA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제목 1">
            <a:extLst>
              <a:ext uri="{FF2B5EF4-FFF2-40B4-BE49-F238E27FC236}">
                <a16:creationId xmlns:a16="http://schemas.microsoft.com/office/drawing/2014/main" id="{B233FA44-5C09-3654-6A91-A00286370C25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성희롱예방교육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961232-6506-DBF1-653C-D6E083F9B968}"/>
              </a:ext>
            </a:extLst>
          </p:cNvPr>
          <p:cNvSpPr txBox="1"/>
          <p:nvPr/>
        </p:nvSpPr>
        <p:spPr>
          <a:xfrm>
            <a:off x="2933066" y="4960607"/>
            <a:ext cx="2489829" cy="1760867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50" b="0" i="0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※ </a:t>
            </a:r>
            <a:r>
              <a:rPr lang="ko-KR" altLang="en-US" sz="1050" b="0" i="0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해당 사업장의 </a:t>
            </a:r>
            <a:r>
              <a:rPr lang="ko-KR" altLang="en-US" sz="1050" b="0" i="0" u="sng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직장내 성희롱 발생시 처리 절차와 조치기준</a:t>
            </a:r>
            <a:r>
              <a:rPr lang="en-US" altLang="ko-KR" sz="1050" b="0" i="0" u="sng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, </a:t>
            </a:r>
            <a:r>
              <a:rPr lang="ko-KR" altLang="en-US" sz="1050" b="0" i="0" u="sng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성희롱 피해근로자의 고충상담 및 구제철차</a:t>
            </a:r>
            <a:r>
              <a:rPr lang="ko-KR" altLang="en-US" sz="1050" b="0" i="0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는 사업장 별로 절차</a:t>
            </a:r>
            <a:r>
              <a:rPr lang="en-US" altLang="ko-KR" sz="1050" b="0" i="0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, </a:t>
            </a:r>
            <a:r>
              <a:rPr lang="ko-KR" altLang="en-US" sz="1050" b="0" i="0" dirty="0">
                <a:solidFill>
                  <a:srgbClr val="000000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기준이 달라 동영상에 교육 내용이 포함되어 있지 않으므로 동영상 교육 후 반드시 별도 교육 필요</a:t>
            </a:r>
            <a:endParaRPr lang="en-US" altLang="ko-KR" sz="1400" dirty="0"/>
          </a:p>
        </p:txBody>
      </p:sp>
      <p:cxnSp>
        <p:nvCxnSpPr>
          <p:cNvPr id="29" name="연결선: 꺾임 28">
            <a:extLst>
              <a:ext uri="{FF2B5EF4-FFF2-40B4-BE49-F238E27FC236}">
                <a16:creationId xmlns:a16="http://schemas.microsoft.com/office/drawing/2014/main" id="{E98AD1AC-7F6D-EA41-70FC-1FFB7B428329}"/>
              </a:ext>
            </a:extLst>
          </p:cNvPr>
          <p:cNvCxnSpPr>
            <a:cxnSpLocks/>
          </p:cNvCxnSpPr>
          <p:nvPr/>
        </p:nvCxnSpPr>
        <p:spPr>
          <a:xfrm>
            <a:off x="1902033" y="5504932"/>
            <a:ext cx="954833" cy="336109"/>
          </a:xfrm>
          <a:prstGeom prst="bentConnector3">
            <a:avLst>
              <a:gd name="adj1" fmla="val 67956"/>
            </a:avLst>
          </a:prstGeom>
          <a:ln w="5715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6454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>
            <a:extLst>
              <a:ext uri="{FF2B5EF4-FFF2-40B4-BE49-F238E27FC236}">
                <a16:creationId xmlns:a16="http://schemas.microsoft.com/office/drawing/2014/main" id="{9155C7EF-661C-8E3B-36E8-2495D7C09C45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D0B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20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BA91B3EA-4BDB-D888-0936-8C43EC539997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</a:t>
            </a:r>
            <a:r>
              <a:rPr lang="en-US" altLang="ko-KR" sz="2400" dirty="0"/>
              <a:t>, </a:t>
            </a:r>
            <a:r>
              <a:rPr lang="ko-KR" altLang="en-US" sz="2400" dirty="0"/>
              <a:t>온라인교육</a:t>
            </a:r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03E2ED7-D8A0-ED0C-C24E-53414A21E256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B093994-7C07-9E60-6ED9-A2E629EE8D2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171AAE-86A9-F539-72DD-14F90E6F82E2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강사지원사업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10CB94-4225-E100-0C49-100412FE1A75}"/>
              </a:ext>
            </a:extLst>
          </p:cNvPr>
          <p:cNvSpPr txBox="1"/>
          <p:nvPr/>
        </p:nvSpPr>
        <p:spPr>
          <a:xfrm>
            <a:off x="134121" y="3219616"/>
            <a:ext cx="2621475" cy="1670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무료 대면교육을 희망하는</a:t>
            </a:r>
            <a:r>
              <a:rPr lang="en-US" altLang="ko-KR" sz="1400" dirty="0"/>
              <a:t>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/>
              <a:t>300</a:t>
            </a:r>
            <a:r>
              <a:rPr lang="ko-KR" altLang="en-US" sz="1400" dirty="0"/>
              <a:t>인 미만 사업장 신청가능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/>
              <a:t>100</a:t>
            </a:r>
            <a:r>
              <a:rPr lang="ko-KR" altLang="en-US" sz="1400" dirty="0"/>
              <a:t>인 미만 사업장은 지원횟수 제한 없음</a:t>
            </a:r>
            <a:r>
              <a:rPr lang="en-US" altLang="ko-KR" sz="1400" dirty="0"/>
              <a:t>!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B508973-44A7-B395-0F62-0DFBB0B040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244" y="468866"/>
            <a:ext cx="8104355" cy="6313143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FF649BDB-24B8-176B-07C2-E741759DBA47}"/>
              </a:ext>
            </a:extLst>
          </p:cNvPr>
          <p:cNvSpPr/>
          <p:nvPr/>
        </p:nvSpPr>
        <p:spPr>
          <a:xfrm>
            <a:off x="3765493" y="4207363"/>
            <a:ext cx="7722811" cy="6154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C6B9B7A-BA85-8B03-A712-42FF55C51DE1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제목 1">
            <a:extLst>
              <a:ext uri="{FF2B5EF4-FFF2-40B4-BE49-F238E27FC236}">
                <a16:creationId xmlns:a16="http://schemas.microsoft.com/office/drawing/2014/main" id="{C2538282-3CA5-2897-6281-2FF11A3AD39F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성희롱예방교육</a:t>
            </a:r>
          </a:p>
        </p:txBody>
      </p:sp>
    </p:spTree>
    <p:extLst>
      <p:ext uri="{BB962C8B-B14F-4D97-AF65-F5344CB8AC3E}">
        <p14:creationId xmlns:p14="http://schemas.microsoft.com/office/powerpoint/2010/main" val="123674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29233C71-726D-EA28-240E-BC8E6A70572C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D0B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21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52D7846-B0ED-4884-B168-28802834B86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성희롱예방교육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DE86AB-C274-26E8-F4E5-97D50CC5132A}"/>
              </a:ext>
            </a:extLst>
          </p:cNvPr>
          <p:cNvSpPr txBox="1"/>
          <p:nvPr/>
        </p:nvSpPr>
        <p:spPr>
          <a:xfrm>
            <a:off x="3094013" y="2899523"/>
            <a:ext cx="8746305" cy="27741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한국보건복지인재개발원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사이버교육센터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(https://in.kohi.or.kr) 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서울시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평생학습포털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https://sll.seoul.go.kr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경기 지식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https://www.gseek.kr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충청남도사이버교육센터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도민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(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https://chungnamdomin.hunet.co.kr/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중앙교육연수원 </a:t>
            </a:r>
            <a:r>
              <a:rPr lang="en-US" altLang="ko-KR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https://www.neti.go.kr/index.go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i="0" u="sng" strike="noStrike" spc="0" dirty="0"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5906E8-A0E6-7101-6F73-CFCE786898FC}"/>
              </a:ext>
            </a:extLst>
          </p:cNvPr>
          <p:cNvSpPr txBox="1"/>
          <p:nvPr/>
        </p:nvSpPr>
        <p:spPr>
          <a:xfrm>
            <a:off x="3094013" y="2144418"/>
            <a:ext cx="3071675" cy="5581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무료 온라인 교육 사이트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2AE95F-E072-554D-CC12-DF8A58021C36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온라인 교육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40660-8527-6696-0B28-EDBAC9E0F2E8}"/>
              </a:ext>
            </a:extLst>
          </p:cNvPr>
          <p:cNvSpPr txBox="1"/>
          <p:nvPr/>
        </p:nvSpPr>
        <p:spPr>
          <a:xfrm>
            <a:off x="134121" y="3219616"/>
            <a:ext cx="2692899" cy="2317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시간의 구애 없이 온라인으로 이수하고 싶은 경우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근로자 각각 </a:t>
            </a:r>
            <a:r>
              <a:rPr lang="ko-KR" altLang="en-US" sz="1400" dirty="0" err="1"/>
              <a:t>회원가입하여</a:t>
            </a:r>
            <a:r>
              <a:rPr lang="ko-KR" altLang="en-US" sz="1400" dirty="0"/>
              <a:t> 개별 이수 후 수료증 보관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/>
              <a:t>Tip. </a:t>
            </a:r>
            <a:r>
              <a:rPr lang="ko-KR" altLang="en-US" sz="1400" dirty="0"/>
              <a:t>다수의 의무교육 이수 가능한 사이트 활용</a:t>
            </a:r>
            <a:endParaRPr lang="en-US" altLang="ko-KR" sz="1400" dirty="0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5EA57DF5-0321-C5C8-FCC8-565E1EDFE7F7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 온라인 교육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0F0A3299-ADDA-00D0-356D-867260DFD03C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40DF9CF-70AE-1201-2CF9-7F14A91B1B46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81FDC1F-61CC-8019-5AB2-C0334F9C4860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85592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E209E4-B947-4446-AD42-C1B3A0C1F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dirty="0"/>
              <a:t>교육방법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22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4A53218A-742B-4B4D-DC82-FA2E9CC498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896378"/>
              </p:ext>
            </p:extLst>
          </p:nvPr>
        </p:nvGraphicFramePr>
        <p:xfrm>
          <a:off x="898071" y="2140775"/>
          <a:ext cx="10865304" cy="4451715"/>
        </p:xfrm>
        <a:graphic>
          <a:graphicData uri="http://schemas.openxmlformats.org/drawingml/2006/table">
            <a:tbl>
              <a:tblPr/>
              <a:tblGrid>
                <a:gridCol w="1914904">
                  <a:extLst>
                    <a:ext uri="{9D8B030D-6E8A-4147-A177-3AD203B41FA5}">
                      <a16:colId xmlns:a16="http://schemas.microsoft.com/office/drawing/2014/main" val="2923427657"/>
                    </a:ext>
                  </a:extLst>
                </a:gridCol>
                <a:gridCol w="2707865">
                  <a:extLst>
                    <a:ext uri="{9D8B030D-6E8A-4147-A177-3AD203B41FA5}">
                      <a16:colId xmlns:a16="http://schemas.microsoft.com/office/drawing/2014/main" val="4157666807"/>
                    </a:ext>
                  </a:extLst>
                </a:gridCol>
                <a:gridCol w="3529110">
                  <a:extLst>
                    <a:ext uri="{9D8B030D-6E8A-4147-A177-3AD203B41FA5}">
                      <a16:colId xmlns:a16="http://schemas.microsoft.com/office/drawing/2014/main" val="770239119"/>
                    </a:ext>
                  </a:extLst>
                </a:gridCol>
                <a:gridCol w="2713425">
                  <a:extLst>
                    <a:ext uri="{9D8B030D-6E8A-4147-A177-3AD203B41FA5}">
                      <a16:colId xmlns:a16="http://schemas.microsoft.com/office/drawing/2014/main" val="286986677"/>
                    </a:ext>
                  </a:extLst>
                </a:gridCol>
              </a:tblGrid>
              <a:tr h="3463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교육방법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비치 기준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1324040"/>
                  </a:ext>
                </a:extLst>
              </a:tr>
              <a:tr h="7083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장애인인식개선교육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양성과정 수료자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장애인 인식개선 교육 자료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리플릿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사업장의 경우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3748586"/>
                  </a:ext>
                </a:extLst>
              </a:tr>
              <a:tr h="962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성희롱예방교육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대응 매뉴얼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직장내 성희롱 예방교육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예방교육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행복한 일터를 만드는 첫걸음입니다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한쪽 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남성 또는 여성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으로 구성된 사업장이나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사업장은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5605"/>
                  </a:ext>
                </a:extLst>
              </a:tr>
              <a:tr h="661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79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795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개인정보보호법 주요 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노출 예방 교육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79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 비치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79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60125"/>
                  </a:ext>
                </a:extLst>
              </a:tr>
              <a:tr h="783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사업자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가입자 교육 교재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가입금융사 자료 비치나 배포로 교육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693309"/>
                  </a:ext>
                </a:extLst>
              </a:tr>
              <a:tr h="5603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산업안전보건교육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사업장 소속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관리책임자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242836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25F4C2E-4B9D-D1BA-FFF8-944F730996F0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BB94A089-1F8B-C4C2-B70C-F340EF3350C1}"/>
              </a:ext>
            </a:extLst>
          </p:cNvPr>
          <p:cNvSpPr txBox="1">
            <a:spLocks/>
          </p:cNvSpPr>
          <p:nvPr/>
        </p:nvSpPr>
        <p:spPr>
          <a:xfrm>
            <a:off x="3306996" y="895420"/>
            <a:ext cx="523350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en-US" altLang="ko-KR" sz="2400" dirty="0"/>
              <a:t>(</a:t>
            </a:r>
            <a:r>
              <a:rPr lang="ko-KR" altLang="en-US" sz="2400" dirty="0"/>
              <a:t>개인정보보호교육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6C0F785-78F5-9109-62D0-71AA2F87E19B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13379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23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31D9BC-B3FC-C7A6-F7AF-2C7A733E064A}"/>
              </a:ext>
            </a:extLst>
          </p:cNvPr>
          <p:cNvSpPr txBox="1"/>
          <p:nvPr/>
        </p:nvSpPr>
        <p:spPr>
          <a:xfrm>
            <a:off x="1115568" y="1605002"/>
            <a:ext cx="9180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/>
              <a:t>개인정보포털</a:t>
            </a:r>
            <a:r>
              <a:rPr lang="ko-KR" altLang="en-US" dirty="0"/>
              <a:t> </a:t>
            </a:r>
            <a:r>
              <a:rPr lang="en-US" altLang="ko-KR" dirty="0"/>
              <a:t>(privacy.go.kr) /</a:t>
            </a:r>
            <a:r>
              <a:rPr lang="ko-KR" altLang="en-US" dirty="0"/>
              <a:t> 일반문의</a:t>
            </a:r>
            <a:r>
              <a:rPr lang="en-US" altLang="ko-KR" dirty="0"/>
              <a:t>118</a:t>
            </a:r>
            <a:r>
              <a:rPr lang="ko-KR" altLang="en-US" dirty="0"/>
              <a:t> </a:t>
            </a:r>
            <a:r>
              <a:rPr lang="en-US" altLang="ko-KR" dirty="0"/>
              <a:t>/ </a:t>
            </a:r>
            <a:r>
              <a:rPr lang="ko-KR" altLang="en-US" dirty="0"/>
              <a:t>개인정보보호 법령문의</a:t>
            </a:r>
            <a:r>
              <a:rPr lang="en-US" altLang="ko-KR" dirty="0"/>
              <a:t>02-2100-3043</a:t>
            </a:r>
            <a:endParaRPr lang="ko-KR" altLang="en-US" dirty="0"/>
          </a:p>
          <a:p>
            <a:r>
              <a:rPr lang="ko-KR" altLang="en-US" dirty="0"/>
              <a:t> 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6D0077B-B6BD-D070-809C-50D02DF4942B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C0C44C30-63A5-509E-C4C2-261B1690D7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568" y="2773360"/>
            <a:ext cx="9544050" cy="123825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D90A21C-E6D2-8715-0971-BA4EDB488B92}"/>
              </a:ext>
            </a:extLst>
          </p:cNvPr>
          <p:cNvSpPr txBox="1"/>
          <p:nvPr/>
        </p:nvSpPr>
        <p:spPr>
          <a:xfrm>
            <a:off x="1188182" y="2442807"/>
            <a:ext cx="76345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교육대상자</a:t>
            </a:r>
            <a:r>
              <a:rPr lang="en-US" altLang="ko-KR" dirty="0"/>
              <a:t>:</a:t>
            </a:r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C2636F-14C3-E85B-8FCF-9F577F4BC723}"/>
              </a:ext>
            </a:extLst>
          </p:cNvPr>
          <p:cNvSpPr txBox="1"/>
          <p:nvPr/>
        </p:nvSpPr>
        <p:spPr>
          <a:xfrm>
            <a:off x="1276105" y="4071324"/>
            <a:ext cx="7634514" cy="375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0" i="0" dirty="0">
                <a:solidFill>
                  <a:srgbClr val="000000"/>
                </a:solidFill>
                <a:effectLst/>
                <a:latin typeface="나눔고딕" pitchFamily="2" charset="-127"/>
                <a:ea typeface="나눔고딕" pitchFamily="2" charset="-127"/>
              </a:rPr>
              <a:t>※ </a:t>
            </a:r>
            <a:r>
              <a:rPr lang="ko-KR" altLang="en-US" sz="1400" b="0" i="0" dirty="0">
                <a:solidFill>
                  <a:srgbClr val="000000"/>
                </a:solidFill>
                <a:effectLst/>
                <a:latin typeface="나눔고딕" pitchFamily="2" charset="-127"/>
                <a:ea typeface="나눔고딕" pitchFamily="2" charset="-127"/>
              </a:rPr>
              <a:t>개인정보 담당자 또는 업무의 필요성에 의해 개인정보에 접근하는 직원 모두 교육 대상에 포함</a:t>
            </a:r>
            <a:endParaRPr lang="ko-KR" altLang="en-US" sz="1400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6CFE364-3CCF-F80F-C980-6320A3ED8E47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제목 1">
            <a:extLst>
              <a:ext uri="{FF2B5EF4-FFF2-40B4-BE49-F238E27FC236}">
                <a16:creationId xmlns:a16="http://schemas.microsoft.com/office/drawing/2014/main" id="{40D839E8-5DB6-143B-6B07-B3AB6DACA1E5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개인정보</a:t>
            </a:r>
            <a:endParaRPr lang="en-US" altLang="ko-KR" sz="2400" dirty="0"/>
          </a:p>
          <a:p>
            <a:pPr algn="ctr"/>
            <a:r>
              <a:rPr lang="ko-KR" altLang="en-US" sz="2400" dirty="0"/>
              <a:t>보호교육</a:t>
            </a:r>
          </a:p>
        </p:txBody>
      </p:sp>
    </p:spTree>
    <p:extLst>
      <p:ext uri="{BB962C8B-B14F-4D97-AF65-F5344CB8AC3E}">
        <p14:creationId xmlns:p14="http://schemas.microsoft.com/office/powerpoint/2010/main" val="27110276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:a16="http://schemas.microsoft.com/office/drawing/2014/main" id="{8B75E16D-6C8D-A97A-E68C-93ACE6EAEC72}"/>
              </a:ext>
            </a:extLst>
          </p:cNvPr>
          <p:cNvSpPr/>
          <p:nvPr/>
        </p:nvSpPr>
        <p:spPr>
          <a:xfrm>
            <a:off x="171634" y="2038221"/>
            <a:ext cx="2657290" cy="4683253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24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075B177-4094-B8E7-A6CB-EAE651A96736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CC7D4CE7-4611-78DD-B941-D2A63C6E63D4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</a:t>
            </a:r>
            <a:r>
              <a:rPr lang="en-US" altLang="ko-KR" sz="2400" dirty="0"/>
              <a:t>, </a:t>
            </a:r>
            <a:r>
              <a:rPr lang="ko-KR" altLang="en-US" sz="2400" dirty="0"/>
              <a:t>온라인교육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1030C8B6-7F68-9452-A9BD-1F22D10AFDD5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rgbClr val="C8E7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3E0FF34-C8BF-745A-1DF3-D23A91B9CBB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4D2ED86E-0EE2-D863-1CF4-2E4A56EF2143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개인정보</a:t>
            </a:r>
            <a:endParaRPr lang="en-US" altLang="ko-KR" sz="2400" dirty="0"/>
          </a:p>
          <a:p>
            <a:pPr algn="ctr"/>
            <a:r>
              <a:rPr lang="ko-KR" altLang="en-US" sz="2400" dirty="0"/>
              <a:t>보호교육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60B47B1-D840-AA48-33A2-8E640005E889}"/>
              </a:ext>
            </a:extLst>
          </p:cNvPr>
          <p:cNvSpPr txBox="1"/>
          <p:nvPr/>
        </p:nvSpPr>
        <p:spPr>
          <a:xfrm>
            <a:off x="165707" y="2012919"/>
            <a:ext cx="2495756" cy="9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사업주 및 내부 직원이</a:t>
            </a:r>
            <a:endParaRPr lang="en-US" altLang="ko-KR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직접 교육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61818AA-D9E1-C942-ED62-BDCA12BE38E9}"/>
              </a:ext>
            </a:extLst>
          </p:cNvPr>
          <p:cNvSpPr txBox="1"/>
          <p:nvPr/>
        </p:nvSpPr>
        <p:spPr>
          <a:xfrm>
            <a:off x="134121" y="3219616"/>
            <a:ext cx="2694803" cy="1993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err="1"/>
              <a:t>개인정보포털</a:t>
            </a:r>
            <a:r>
              <a:rPr lang="en-US" altLang="ko-KR" sz="1400" dirty="0"/>
              <a:t>(privacy.go.kr)</a:t>
            </a:r>
            <a:r>
              <a:rPr lang="ko-KR" altLang="en-US" sz="1400" dirty="0"/>
              <a:t>사이트  </a:t>
            </a:r>
            <a:r>
              <a:rPr lang="en-US" altLang="ko-KR" sz="1400" dirty="0"/>
              <a:t>&gt; </a:t>
            </a:r>
            <a:r>
              <a:rPr lang="ko-KR" altLang="en-US" sz="1400" dirty="0"/>
              <a:t>자료 </a:t>
            </a:r>
            <a:r>
              <a:rPr lang="en-US" altLang="ko-KR" sz="1400" dirty="0"/>
              <a:t>&gt; </a:t>
            </a:r>
            <a:r>
              <a:rPr lang="ko-KR" altLang="en-US" sz="1400" dirty="0"/>
              <a:t>교육자료 </a:t>
            </a:r>
            <a:r>
              <a:rPr lang="en-US" altLang="ko-KR" sz="1400" dirty="0"/>
              <a:t>&gt; </a:t>
            </a:r>
            <a:r>
              <a:rPr lang="ko-KR" altLang="en-US" sz="1400" dirty="0"/>
              <a:t>교육자료 다운로드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정해진 강사 요건 없어</a:t>
            </a:r>
            <a:r>
              <a:rPr lang="en-US" altLang="ko-KR" sz="1400" dirty="0"/>
              <a:t>, </a:t>
            </a:r>
            <a:r>
              <a:rPr lang="ko-KR" altLang="en-US" sz="1400" dirty="0"/>
              <a:t>사업주나 개인정보담당자 등 강의진행 가능</a:t>
            </a:r>
            <a:endParaRPr lang="en-US" altLang="ko-KR" sz="1400" dirty="0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A1053403-35B0-F083-740E-44548880C9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189" y="1164253"/>
            <a:ext cx="8903294" cy="4854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234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B3A90418-557E-8880-03F1-70D84ADC2EEC}"/>
              </a:ext>
            </a:extLst>
          </p:cNvPr>
          <p:cNvSpPr/>
          <p:nvPr/>
        </p:nvSpPr>
        <p:spPr>
          <a:xfrm>
            <a:off x="171634" y="2038221"/>
            <a:ext cx="2657290" cy="4683253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25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075B177-4094-B8E7-A6CB-EAE651A96736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CC7D4CE7-4611-78DD-B941-D2A63C6E63D4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집합</a:t>
            </a:r>
            <a:r>
              <a:rPr lang="en-US" altLang="ko-KR" sz="2400" dirty="0"/>
              <a:t>, </a:t>
            </a:r>
            <a:r>
              <a:rPr lang="ko-KR" altLang="en-US" sz="2400" dirty="0"/>
              <a:t>온라인교육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1030C8B6-7F68-9452-A9BD-1F22D10AFDD5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rgbClr val="C8E7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3E0FF34-C8BF-745A-1DF3-D23A91B9CBB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C8E7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4D2ED86E-0EE2-D863-1CF4-2E4A56EF2143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개인정보</a:t>
            </a:r>
            <a:endParaRPr lang="en-US" altLang="ko-KR" sz="2400" dirty="0"/>
          </a:p>
          <a:p>
            <a:pPr algn="ctr"/>
            <a:r>
              <a:rPr lang="ko-KR" altLang="en-US" sz="2400" dirty="0"/>
              <a:t>보호교육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E89175-3CCF-FB51-BD71-0215581DFAD8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온라인 교육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18FB11-8E47-E428-EC31-2043B3BB47EF}"/>
              </a:ext>
            </a:extLst>
          </p:cNvPr>
          <p:cNvSpPr txBox="1"/>
          <p:nvPr/>
        </p:nvSpPr>
        <p:spPr>
          <a:xfrm>
            <a:off x="134122" y="3219616"/>
            <a:ext cx="2780528" cy="1993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시간의 구애 없이 온라인으로 이수하고 싶은 경우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근로자 각각 </a:t>
            </a:r>
            <a:r>
              <a:rPr lang="ko-KR" altLang="en-US" sz="1400" dirty="0" err="1"/>
              <a:t>회원가입하여</a:t>
            </a:r>
            <a:r>
              <a:rPr lang="ko-KR" altLang="en-US" sz="1400" dirty="0"/>
              <a:t> 개별 이수 후 수료증 보관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/>
              <a:t>Tip. </a:t>
            </a:r>
            <a:r>
              <a:rPr lang="ko-KR" altLang="en-US" sz="1400" dirty="0"/>
              <a:t>다수의 의무교육 이수 가능한 사이트 활용</a:t>
            </a:r>
            <a:endParaRPr lang="en-US" altLang="ko-KR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B046B2-E8B6-A9D0-440F-BF068C330828}"/>
              </a:ext>
            </a:extLst>
          </p:cNvPr>
          <p:cNvSpPr txBox="1"/>
          <p:nvPr/>
        </p:nvSpPr>
        <p:spPr>
          <a:xfrm>
            <a:off x="3094013" y="2899523"/>
            <a:ext cx="8746305" cy="27741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한국보건복지인재개발원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사이버교육센터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(https://in.kohi.or.kr) 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서울시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평생학습포털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https://sll.seoul.go.kr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경기 지식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https://www.gseek.kr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충청남도사이버교육센터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도민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(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https://chungnamdomin.hunet.co.kr/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개인정보포털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dirty="0" err="1"/>
              <a:t>privacy.go.k</a:t>
            </a:r>
            <a:r>
              <a:rPr lang="en-US" altLang="ko-KR" dirty="0"/>
              <a:t>) (</a:t>
            </a:r>
            <a:r>
              <a:rPr lang="ko-KR" altLang="en-US" dirty="0"/>
              <a:t>개</a:t>
            </a:r>
            <a:r>
              <a:rPr lang="en-US" altLang="ko-KR" dirty="0"/>
              <a:t>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9F0D83-CABA-A8FA-CDAA-89398D999736}"/>
              </a:ext>
            </a:extLst>
          </p:cNvPr>
          <p:cNvSpPr txBox="1"/>
          <p:nvPr/>
        </p:nvSpPr>
        <p:spPr>
          <a:xfrm>
            <a:off x="3094013" y="2144418"/>
            <a:ext cx="3071675" cy="5581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무료 온라인 교육 사이트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26072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26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4A53218A-742B-4B4D-DC82-FA2E9CC498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500588"/>
              </p:ext>
            </p:extLst>
          </p:nvPr>
        </p:nvGraphicFramePr>
        <p:xfrm>
          <a:off x="898071" y="2140775"/>
          <a:ext cx="10865304" cy="4451715"/>
        </p:xfrm>
        <a:graphic>
          <a:graphicData uri="http://schemas.openxmlformats.org/drawingml/2006/table">
            <a:tbl>
              <a:tblPr/>
              <a:tblGrid>
                <a:gridCol w="1914904">
                  <a:extLst>
                    <a:ext uri="{9D8B030D-6E8A-4147-A177-3AD203B41FA5}">
                      <a16:colId xmlns:a16="http://schemas.microsoft.com/office/drawing/2014/main" val="2923427657"/>
                    </a:ext>
                  </a:extLst>
                </a:gridCol>
                <a:gridCol w="2707865">
                  <a:extLst>
                    <a:ext uri="{9D8B030D-6E8A-4147-A177-3AD203B41FA5}">
                      <a16:colId xmlns:a16="http://schemas.microsoft.com/office/drawing/2014/main" val="4157666807"/>
                    </a:ext>
                  </a:extLst>
                </a:gridCol>
                <a:gridCol w="3529110">
                  <a:extLst>
                    <a:ext uri="{9D8B030D-6E8A-4147-A177-3AD203B41FA5}">
                      <a16:colId xmlns:a16="http://schemas.microsoft.com/office/drawing/2014/main" val="770239119"/>
                    </a:ext>
                  </a:extLst>
                </a:gridCol>
                <a:gridCol w="2713425">
                  <a:extLst>
                    <a:ext uri="{9D8B030D-6E8A-4147-A177-3AD203B41FA5}">
                      <a16:colId xmlns:a16="http://schemas.microsoft.com/office/drawing/2014/main" val="286986677"/>
                    </a:ext>
                  </a:extLst>
                </a:gridCol>
              </a:tblGrid>
              <a:tr h="3463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교육방법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비치 기준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1324040"/>
                  </a:ext>
                </a:extLst>
              </a:tr>
              <a:tr h="7083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장애인인식개선교육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양성과정 수료자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장애인 인식개선 교육 자료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리플릿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사업장의 경우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3748586"/>
                  </a:ext>
                </a:extLst>
              </a:tr>
              <a:tr h="962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성희롱예방교육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대응 매뉴얼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직장내 성희롱 예방교육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예방교육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행복한 일터를 만드는 첫걸음입니다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한쪽 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남성 또는 여성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으로 구성된 사업장이나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사업장은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5605"/>
                  </a:ext>
                </a:extLst>
              </a:tr>
              <a:tr h="661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개인정보보호법 주요 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노출 예방 교육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 비치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60125"/>
                  </a:ext>
                </a:extLst>
              </a:tr>
              <a:tr h="783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사업자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가입자 교육 교재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가입금융사 자료 비치나 배포로 교육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3693309"/>
                  </a:ext>
                </a:extLst>
              </a:tr>
              <a:tr h="5603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산업안전보건교육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사업장 소속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관리책임자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242836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25F4C2E-4B9D-D1BA-FFF8-944F730996F0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6C0F785-78F5-9109-62D0-71AA2F87E19B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19A952-27B6-B712-6B7C-47E540822F26}"/>
              </a:ext>
            </a:extLst>
          </p:cNvPr>
          <p:cNvSpPr txBox="1"/>
          <p:nvPr/>
        </p:nvSpPr>
        <p:spPr>
          <a:xfrm>
            <a:off x="1115568" y="1633696"/>
            <a:ext cx="100309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/>
              <a:t>근로복지공단 퇴직연금</a:t>
            </a:r>
            <a:r>
              <a:rPr lang="en-US" altLang="ko-KR" sz="1800" dirty="0"/>
              <a:t>(pension.comwel.or.kr)  / </a:t>
            </a:r>
            <a:r>
              <a:rPr lang="ko-KR" altLang="en-US" dirty="0"/>
              <a:t>근로복지공단 퇴직연금 콜센터 </a:t>
            </a:r>
            <a:r>
              <a:rPr lang="en-US" altLang="ko-KR" dirty="0"/>
              <a:t>1661-0075</a:t>
            </a:r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FADA241A-19D2-43F8-2DE0-4844739C2E75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퇴직연금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</p:spTree>
    <p:extLst>
      <p:ext uri="{BB962C8B-B14F-4D97-AF65-F5344CB8AC3E}">
        <p14:creationId xmlns:p14="http://schemas.microsoft.com/office/powerpoint/2010/main" val="6161149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:a16="http://schemas.microsoft.com/office/drawing/2014/main" id="{8B75E16D-6C8D-A97A-E68C-93ACE6EAEC72}"/>
              </a:ext>
            </a:extLst>
          </p:cNvPr>
          <p:cNvSpPr/>
          <p:nvPr/>
        </p:nvSpPr>
        <p:spPr>
          <a:xfrm>
            <a:off x="171634" y="2038221"/>
            <a:ext cx="2657290" cy="4683253"/>
          </a:xfrm>
          <a:prstGeom prst="rect">
            <a:avLst/>
          </a:prstGeom>
          <a:solidFill>
            <a:srgbClr val="F5B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27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4D2ED86E-0EE2-D863-1CF4-2E4A56EF2143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퇴직연금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B6E035F-E8E4-EB7D-4C99-82205183EE57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648006F-5F0B-E6D7-5E9A-B82753947201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8F631A1C-E050-EC7B-5502-4CF1054078A8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110343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간이교육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36FF79CD-93CC-254F-6DB1-840F59CA5FDD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933450" cy="0"/>
          </a:xfrm>
          <a:prstGeom prst="line">
            <a:avLst/>
          </a:prstGeom>
          <a:ln w="38100">
            <a:solidFill>
              <a:srgbClr val="F5B6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9784C16-7330-7EA3-359F-A56236A6C88A}"/>
              </a:ext>
            </a:extLst>
          </p:cNvPr>
          <p:cNvSpPr txBox="1"/>
          <p:nvPr/>
        </p:nvSpPr>
        <p:spPr>
          <a:xfrm>
            <a:off x="195116" y="2492049"/>
            <a:ext cx="2633807" cy="2318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근로복지공단 퇴직연금 </a:t>
            </a:r>
            <a:r>
              <a:rPr lang="en-US" altLang="ko-KR" sz="1400" dirty="0"/>
              <a:t>(pension.comwel.or.kr)</a:t>
            </a:r>
          </a:p>
          <a:p>
            <a:pPr>
              <a:lnSpc>
                <a:spcPct val="150000"/>
              </a:lnSpc>
            </a:pPr>
            <a:r>
              <a:rPr lang="en-US" altLang="ko-KR" sz="1400" dirty="0"/>
              <a:t>      &gt;</a:t>
            </a:r>
            <a:r>
              <a:rPr lang="ko-KR" altLang="en-US" sz="1400" dirty="0"/>
              <a:t>가입교육자 </a:t>
            </a:r>
            <a:r>
              <a:rPr lang="en-US" altLang="ko-KR" sz="1400" dirty="0"/>
              <a:t>&gt;</a:t>
            </a:r>
            <a:r>
              <a:rPr lang="ko-KR" altLang="en-US" sz="1400" dirty="0"/>
              <a:t>교육자료실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가입된 은행에 자료 요청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교육자료를 우편</a:t>
            </a:r>
            <a:r>
              <a:rPr lang="en-US" altLang="ko-KR" sz="1400" dirty="0"/>
              <a:t>, </a:t>
            </a:r>
            <a:r>
              <a:rPr lang="ko-KR" altLang="en-US" sz="1400" dirty="0"/>
              <a:t>전자메일 등을 통해 배포</a:t>
            </a:r>
            <a:endParaRPr lang="en-US" altLang="ko-KR" sz="1400" dirty="0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D2D3880C-A4F1-A383-520C-A578E12017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8381" y="1233746"/>
            <a:ext cx="8276325" cy="527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5925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>
            <a:extLst>
              <a:ext uri="{FF2B5EF4-FFF2-40B4-BE49-F238E27FC236}">
                <a16:creationId xmlns:a16="http://schemas.microsoft.com/office/drawing/2014/main" id="{8B75E16D-6C8D-A97A-E68C-93ACE6EAEC72}"/>
              </a:ext>
            </a:extLst>
          </p:cNvPr>
          <p:cNvSpPr/>
          <p:nvPr/>
        </p:nvSpPr>
        <p:spPr>
          <a:xfrm>
            <a:off x="171634" y="2038221"/>
            <a:ext cx="2657290" cy="4683253"/>
          </a:xfrm>
          <a:prstGeom prst="rect">
            <a:avLst/>
          </a:prstGeom>
          <a:solidFill>
            <a:srgbClr val="F5B6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28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CC7D4CE7-4611-78DD-B941-D2A63C6E63D4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온라인교육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1030C8B6-7F68-9452-A9BD-1F22D10AFDD5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rgbClr val="F5B6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제목 1">
            <a:extLst>
              <a:ext uri="{FF2B5EF4-FFF2-40B4-BE49-F238E27FC236}">
                <a16:creationId xmlns:a16="http://schemas.microsoft.com/office/drawing/2014/main" id="{4D2ED86E-0EE2-D863-1CF4-2E4A56EF2143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퇴직연금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60B47B1-D840-AA48-33A2-8E640005E889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온라인 교육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B6E035F-E8E4-EB7D-4C99-82205183EE57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648006F-5F0B-E6D7-5E9A-B82753947201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C80B1D-D0FE-91A2-D90E-F6A3E9B3F875}"/>
              </a:ext>
            </a:extLst>
          </p:cNvPr>
          <p:cNvSpPr txBox="1"/>
          <p:nvPr/>
        </p:nvSpPr>
        <p:spPr>
          <a:xfrm>
            <a:off x="3094013" y="2899523"/>
            <a:ext cx="8234947" cy="1666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한국보건복지인재개발원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사이버교육센터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(https://in.kohi.or.kr) 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서울시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평생학습포털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https://sll.seoul.go.kr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Tx/>
              <a:buAutoNum type="arabicPeriod"/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경기 지식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https://www.gseek.kr</a:t>
            </a:r>
            <a:r>
              <a:rPr lang="en-US" altLang="ko-KR" i="0" u="sng" strike="noStrike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kern="0" spc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퇴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45F1DF-34E2-27A5-97F3-7AFA3EE25FBD}"/>
              </a:ext>
            </a:extLst>
          </p:cNvPr>
          <p:cNvSpPr txBox="1"/>
          <p:nvPr/>
        </p:nvSpPr>
        <p:spPr>
          <a:xfrm>
            <a:off x="3094013" y="2144418"/>
            <a:ext cx="3071675" cy="5581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무료 온라인 교육 사이트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0CEE46-40B7-F961-519A-BC0A4442BAD4}"/>
              </a:ext>
            </a:extLst>
          </p:cNvPr>
          <p:cNvSpPr txBox="1"/>
          <p:nvPr/>
        </p:nvSpPr>
        <p:spPr>
          <a:xfrm>
            <a:off x="134121" y="3219616"/>
            <a:ext cx="2692899" cy="2317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시간의 구애 없이 온라인으로 이수하고 싶은 경우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근로자 각각 </a:t>
            </a:r>
            <a:r>
              <a:rPr lang="ko-KR" altLang="en-US" sz="1400" dirty="0" err="1"/>
              <a:t>회원가입하여</a:t>
            </a:r>
            <a:r>
              <a:rPr lang="ko-KR" altLang="en-US" sz="1400" dirty="0"/>
              <a:t> 개별 이수 후 수료증 보관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/>
              <a:t>Tip. </a:t>
            </a:r>
            <a:r>
              <a:rPr lang="ko-KR" altLang="en-US" sz="1400" dirty="0"/>
              <a:t>다수의 의무교육 이수 가능한 사이트 활용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32649134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29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4A53218A-742B-4B4D-DC82-FA2E9CC498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624187"/>
              </p:ext>
            </p:extLst>
          </p:nvPr>
        </p:nvGraphicFramePr>
        <p:xfrm>
          <a:off x="898071" y="2140775"/>
          <a:ext cx="10865304" cy="4451715"/>
        </p:xfrm>
        <a:graphic>
          <a:graphicData uri="http://schemas.openxmlformats.org/drawingml/2006/table">
            <a:tbl>
              <a:tblPr/>
              <a:tblGrid>
                <a:gridCol w="1914904">
                  <a:extLst>
                    <a:ext uri="{9D8B030D-6E8A-4147-A177-3AD203B41FA5}">
                      <a16:colId xmlns:a16="http://schemas.microsoft.com/office/drawing/2014/main" val="2923427657"/>
                    </a:ext>
                  </a:extLst>
                </a:gridCol>
                <a:gridCol w="2707865">
                  <a:extLst>
                    <a:ext uri="{9D8B030D-6E8A-4147-A177-3AD203B41FA5}">
                      <a16:colId xmlns:a16="http://schemas.microsoft.com/office/drawing/2014/main" val="4157666807"/>
                    </a:ext>
                  </a:extLst>
                </a:gridCol>
                <a:gridCol w="3529110">
                  <a:extLst>
                    <a:ext uri="{9D8B030D-6E8A-4147-A177-3AD203B41FA5}">
                      <a16:colId xmlns:a16="http://schemas.microsoft.com/office/drawing/2014/main" val="770239119"/>
                    </a:ext>
                  </a:extLst>
                </a:gridCol>
                <a:gridCol w="2713425">
                  <a:extLst>
                    <a:ext uri="{9D8B030D-6E8A-4147-A177-3AD203B41FA5}">
                      <a16:colId xmlns:a16="http://schemas.microsoft.com/office/drawing/2014/main" val="286986677"/>
                    </a:ext>
                  </a:extLst>
                </a:gridCol>
              </a:tblGrid>
              <a:tr h="3463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교육방법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비치 기준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1324040"/>
                  </a:ext>
                </a:extLst>
              </a:tr>
              <a:tr h="7083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장애인인식개선교육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양성과정 수료자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장애인 인식개선 교육 자료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리플릿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사업장의 경우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3748586"/>
                  </a:ext>
                </a:extLst>
              </a:tr>
              <a:tr h="962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성희롱예방교육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대응 매뉴얼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직장내 성희롱 예방교육</a:t>
                      </a: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직장 내 성희롱 예방교육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행복한 일터를 만드는 첫걸음입니다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한쪽 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남성 또는 여성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으로 구성된 사업장이나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 미만 사업장은 교육자료 비치 또는 배포로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5605"/>
                  </a:ext>
                </a:extLst>
              </a:tr>
              <a:tr h="661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자격제한 없음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개인정보보호법 주요 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342900" marR="0" lvl="0" indent="-3429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o-KR" altLang="en-US" sz="1400" kern="0" spc="-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노출 예방 교육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교육자료 비치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60125"/>
                  </a:ext>
                </a:extLst>
              </a:tr>
              <a:tr h="783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사업자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퇴직연금 가입자 교육 교재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가입금융사 자료 비치나 배포로 교육 대체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693309"/>
                  </a:ext>
                </a:extLst>
              </a:tr>
              <a:tr h="5603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산업안전보건교육</a:t>
                      </a: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자체교육 가능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〇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강사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사업장 소속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관리책임자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연간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A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A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242836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25F4C2E-4B9D-D1BA-FFF8-944F730996F0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6C0F785-78F5-9109-62D0-71AA2F87E19B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7A0765-80D5-8A10-5866-0E93A815B510}"/>
              </a:ext>
            </a:extLst>
          </p:cNvPr>
          <p:cNvSpPr txBox="1"/>
          <p:nvPr/>
        </p:nvSpPr>
        <p:spPr>
          <a:xfrm>
            <a:off x="1115568" y="1487392"/>
            <a:ext cx="11076432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/>
              <a:t>안전보건공단 인터넷교육센터</a:t>
            </a:r>
            <a:r>
              <a:rPr lang="en-US" altLang="ko-KR" sz="1800" dirty="0"/>
              <a:t>(safetyedu.net/</a:t>
            </a:r>
            <a:r>
              <a:rPr lang="en-US" altLang="ko-KR" sz="1800" dirty="0" err="1"/>
              <a:t>safetyedu</a:t>
            </a:r>
            <a:r>
              <a:rPr lang="en-US" altLang="ko-KR" sz="1800" dirty="0"/>
              <a:t>) </a:t>
            </a:r>
            <a:r>
              <a:rPr lang="ko-KR" altLang="en-US" sz="1600" dirty="0"/>
              <a:t>교육 등 총괄 문의</a:t>
            </a:r>
            <a:r>
              <a:rPr lang="en-US" altLang="ko-KR" sz="1600" dirty="0"/>
              <a:t>: </a:t>
            </a:r>
            <a:r>
              <a:rPr lang="ko-KR" altLang="en-US" sz="1600" dirty="0" err="1"/>
              <a:t>산업안전보건교육원</a:t>
            </a:r>
            <a:r>
              <a:rPr lang="ko-KR" altLang="en-US" sz="1600" dirty="0"/>
              <a:t> </a:t>
            </a:r>
            <a:r>
              <a:rPr lang="en-US" altLang="ko-KR" sz="1600" dirty="0"/>
              <a:t>1644-5656</a:t>
            </a:r>
          </a:p>
          <a:p>
            <a:r>
              <a:rPr lang="ko-KR" altLang="en-US" sz="1600" dirty="0"/>
              <a:t>                                                                                                                 </a:t>
            </a:r>
            <a:r>
              <a:rPr lang="ko-KR" altLang="en-US" sz="1600" dirty="0" err="1"/>
              <a:t>이러닝교육</a:t>
            </a:r>
            <a:r>
              <a:rPr lang="ko-KR" altLang="en-US" sz="1600" dirty="0"/>
              <a:t> 담당자</a:t>
            </a:r>
            <a:r>
              <a:rPr lang="en-US" altLang="ko-KR" sz="1600" dirty="0"/>
              <a:t>(</a:t>
            </a:r>
            <a:r>
              <a:rPr lang="ko-KR" altLang="en-US" sz="1600" dirty="0"/>
              <a:t>충남지역본부</a:t>
            </a:r>
            <a:r>
              <a:rPr lang="en-US" altLang="ko-KR" sz="1600" dirty="0"/>
              <a:t>) 041-570-3405/3409</a:t>
            </a:r>
            <a:endParaRPr lang="ko-KR" altLang="en-US" sz="1600" dirty="0"/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521E267E-0DBB-D0FA-B0C5-B13BD552C82E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</p:spTree>
    <p:extLst>
      <p:ext uri="{BB962C8B-B14F-4D97-AF65-F5344CB8AC3E}">
        <p14:creationId xmlns:p14="http://schemas.microsoft.com/office/powerpoint/2010/main" val="37884079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30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AF0E83-1023-CCCE-F9C2-27AB21F0D5FE}"/>
              </a:ext>
            </a:extLst>
          </p:cNvPr>
          <p:cNvSpPr txBox="1"/>
          <p:nvPr/>
        </p:nvSpPr>
        <p:spPr>
          <a:xfrm>
            <a:off x="3073400" y="2494618"/>
            <a:ext cx="8328024" cy="2537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/>
              <a:t>산안법</a:t>
            </a:r>
            <a:r>
              <a:rPr lang="ko-KR" altLang="en-US" dirty="0"/>
              <a:t> 제</a:t>
            </a:r>
            <a:r>
              <a:rPr lang="en-US" altLang="ko-KR" dirty="0"/>
              <a:t>29</a:t>
            </a:r>
            <a:r>
              <a:rPr lang="ko-KR" altLang="en-US" dirty="0"/>
              <a:t>조에 따른 안전보건교육은 </a:t>
            </a:r>
            <a:r>
              <a:rPr lang="ko-KR" altLang="en-US" u="sng" dirty="0" err="1"/>
              <a:t>산안법</a:t>
            </a:r>
            <a:r>
              <a:rPr lang="ko-KR" altLang="en-US" u="sng" dirty="0"/>
              <a:t> 시행령 별표</a:t>
            </a:r>
            <a:r>
              <a:rPr lang="en-US" altLang="ko-KR" u="sng" dirty="0"/>
              <a:t>1</a:t>
            </a:r>
            <a:r>
              <a:rPr lang="ko-KR" altLang="en-US" u="sng" dirty="0"/>
              <a:t>에 따른 대상 사업 또는 사업장을 제외</a:t>
            </a:r>
            <a:r>
              <a:rPr lang="ko-KR" altLang="en-US" dirty="0"/>
              <a:t>한 모든 사업 및 사업장에서 실시해야 합니다</a:t>
            </a:r>
            <a:r>
              <a:rPr lang="en-US" altLang="ko-KR" dirty="0"/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/>
              <a:t>산안법상</a:t>
            </a:r>
            <a:r>
              <a:rPr lang="ko-KR" altLang="en-US" dirty="0"/>
              <a:t> 업종은 「한국표준산업분류</a:t>
            </a:r>
            <a:r>
              <a:rPr lang="en-US" altLang="ko-KR" dirty="0"/>
              <a:t>(</a:t>
            </a:r>
            <a:r>
              <a:rPr lang="ko-KR" altLang="en-US" dirty="0"/>
              <a:t>통계청고시 제</a:t>
            </a:r>
            <a:r>
              <a:rPr lang="en-US" altLang="ko-KR" dirty="0"/>
              <a:t>2017-13</a:t>
            </a:r>
            <a:r>
              <a:rPr lang="ko-KR" altLang="en-US" dirty="0"/>
              <a:t>호</a:t>
            </a:r>
            <a:r>
              <a:rPr lang="en-US" altLang="ko-KR" dirty="0"/>
              <a:t>)</a:t>
            </a:r>
            <a:r>
              <a:rPr lang="ko-KR" altLang="en-US" dirty="0"/>
              <a:t>」에 따른 분류기준을 따르며</a:t>
            </a:r>
            <a:r>
              <a:rPr lang="en-US" altLang="ko-KR" dirty="0"/>
              <a:t>, </a:t>
            </a:r>
            <a:r>
              <a:rPr lang="ko-KR" altLang="en-US" u="sng" dirty="0"/>
              <a:t>안전보건교육 대상 여부의 확인을 위해서는 사업장의 한국표준산업분류상 업종 확인 필요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B708BC-032D-BD8A-32A6-37E4379194DA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F927857-ACC8-7763-CE98-0E62160B7022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83E3AD8-BAFA-05A7-E4B1-8BA551659882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71649AB-F9F5-FFA3-D451-EA62A1684C70}"/>
              </a:ext>
            </a:extLst>
          </p:cNvPr>
          <p:cNvSpPr txBox="1"/>
          <p:nvPr/>
        </p:nvSpPr>
        <p:spPr>
          <a:xfrm>
            <a:off x="171633" y="2292203"/>
            <a:ext cx="2489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교육 대상사업장 확인</a:t>
            </a:r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AD91E43-B011-17B4-F289-C603510713FE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</p:spTree>
    <p:extLst>
      <p:ext uri="{BB962C8B-B14F-4D97-AF65-F5344CB8AC3E}">
        <p14:creationId xmlns:p14="http://schemas.microsoft.com/office/powerpoint/2010/main" val="37480412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C19F80D6-CC9A-C18E-9403-50EE77C1025B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31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C633FC2-CA6E-920A-45E3-1459A289C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9908" y="2176518"/>
            <a:ext cx="5801868" cy="4569681"/>
          </a:xfrm>
          <a:prstGeom prst="rect">
            <a:avLst/>
          </a:prstGeom>
        </p:spPr>
      </p:pic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725FB403-43E2-2850-DFDC-8DB5FEF8BE64}"/>
              </a:ext>
            </a:extLst>
          </p:cNvPr>
          <p:cNvCxnSpPr/>
          <p:nvPr/>
        </p:nvCxnSpPr>
        <p:spPr>
          <a:xfrm>
            <a:off x="7953375" y="3048000"/>
            <a:ext cx="220027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5FEDB0C4-8CC8-B673-BD28-D982DBC05985}"/>
              </a:ext>
            </a:extLst>
          </p:cNvPr>
          <p:cNvCxnSpPr>
            <a:cxnSpLocks/>
          </p:cNvCxnSpPr>
          <p:nvPr/>
        </p:nvCxnSpPr>
        <p:spPr>
          <a:xfrm>
            <a:off x="4995862" y="3286125"/>
            <a:ext cx="339566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A881309-D43E-7A6D-E5BE-0EA247BE19B2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488E379-1BFA-6EE1-17A8-2FBCEF67A43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153F85C-23F8-4026-5CAF-AFA238DA29E9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256280A-9097-B47B-0E9F-14177C42C5B9}"/>
              </a:ext>
            </a:extLst>
          </p:cNvPr>
          <p:cNvSpPr txBox="1"/>
          <p:nvPr/>
        </p:nvSpPr>
        <p:spPr>
          <a:xfrm>
            <a:off x="171633" y="2292203"/>
            <a:ext cx="2489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교육 대상사업장 확인</a:t>
            </a:r>
          </a:p>
        </p:txBody>
      </p:sp>
    </p:spTree>
    <p:extLst>
      <p:ext uri="{BB962C8B-B14F-4D97-AF65-F5344CB8AC3E}">
        <p14:creationId xmlns:p14="http://schemas.microsoft.com/office/powerpoint/2010/main" val="29024052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32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1B708BC-032D-BD8A-32A6-37E4379194DA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F927857-ACC8-7763-CE98-0E62160B7022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83E3AD8-BAFA-05A7-E4B1-8BA551659882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71649AB-F9F5-FFA3-D451-EA62A1684C70}"/>
              </a:ext>
            </a:extLst>
          </p:cNvPr>
          <p:cNvSpPr txBox="1"/>
          <p:nvPr/>
        </p:nvSpPr>
        <p:spPr>
          <a:xfrm>
            <a:off x="171633" y="2292203"/>
            <a:ext cx="2489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교육 대상사업장 확인</a:t>
            </a:r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AD91E43-B011-17B4-F289-C603510713FE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369ECD5-EC92-4F0E-ADEC-F2AF30D36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6912" y="482224"/>
            <a:ext cx="4104848" cy="580707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DC34023-0510-4E1F-84D1-930DD66931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5902" y="482224"/>
            <a:ext cx="4113713" cy="6365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6772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C19F80D6-CC9A-C18E-9403-50EE77C1025B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33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A881309-D43E-7A6D-E5BE-0EA247BE19B2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488E379-1BFA-6EE1-17A8-2FBCEF67A43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153F85C-23F8-4026-5CAF-AFA238DA29E9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839C0D-C19D-0E1E-346C-E5DF9EE12A49}"/>
              </a:ext>
            </a:extLst>
          </p:cNvPr>
          <p:cNvSpPr txBox="1"/>
          <p:nvPr/>
        </p:nvSpPr>
        <p:spPr>
          <a:xfrm>
            <a:off x="171633" y="2292203"/>
            <a:ext cx="2489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교육 대상사업장 확인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76A1ED-1B7D-795D-5A8E-FA6FECFA0DCF}"/>
              </a:ext>
            </a:extLst>
          </p:cNvPr>
          <p:cNvSpPr txBox="1"/>
          <p:nvPr/>
        </p:nvSpPr>
        <p:spPr>
          <a:xfrm>
            <a:off x="171633" y="3037398"/>
            <a:ext cx="2633807" cy="2318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공단</a:t>
            </a:r>
            <a:r>
              <a:rPr lang="en-US" altLang="ko-KR" sz="1400" dirty="0"/>
              <a:t>(kohsa.or.kr) &gt; </a:t>
            </a:r>
            <a:r>
              <a:rPr lang="ko-KR" altLang="en-US" sz="1400" dirty="0"/>
              <a:t>하단 </a:t>
            </a:r>
            <a:r>
              <a:rPr lang="ko-KR" altLang="en-US" sz="1400" dirty="0" err="1"/>
              <a:t>팝업존</a:t>
            </a:r>
            <a:r>
              <a:rPr lang="ko-KR" altLang="en-US" sz="1400" dirty="0"/>
              <a:t> </a:t>
            </a:r>
            <a:r>
              <a:rPr lang="en-US" altLang="ko-KR" sz="1400" dirty="0"/>
              <a:t>‘</a:t>
            </a:r>
            <a:r>
              <a:rPr lang="ko-KR" altLang="en-US" sz="1400" dirty="0"/>
              <a:t>대상사업장 조회</a:t>
            </a:r>
            <a:r>
              <a:rPr lang="en-US" altLang="ko-KR" sz="1400" dirty="0"/>
              <a:t>’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표준산업분류번호</a:t>
            </a:r>
            <a:r>
              <a:rPr lang="en-US" altLang="ko-KR" sz="1400" dirty="0"/>
              <a:t>(</a:t>
            </a:r>
            <a:r>
              <a:rPr lang="ko-KR" altLang="en-US" sz="1400" dirty="0"/>
              <a:t>고용보험 가입 업종코드</a:t>
            </a:r>
            <a:r>
              <a:rPr lang="en-US" altLang="ko-KR" sz="1400" dirty="0"/>
              <a:t>) </a:t>
            </a:r>
            <a:r>
              <a:rPr lang="ko-KR" altLang="en-US" sz="1400" dirty="0"/>
              <a:t>확인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사업장 상시근로자 수 선택</a:t>
            </a:r>
            <a:r>
              <a:rPr lang="en-US" altLang="ko-KR" sz="1400" dirty="0"/>
              <a:t>&gt; </a:t>
            </a:r>
            <a:r>
              <a:rPr lang="ko-KR" altLang="en-US" sz="1400" dirty="0"/>
              <a:t>표준산업분류표 기입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결과 확인</a:t>
            </a:r>
            <a:endParaRPr lang="en-US" altLang="ko-KR" sz="1400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C407B1D0-EB26-B4F2-2903-6031761F5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1831" y="439882"/>
            <a:ext cx="7762875" cy="628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6396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34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50518D6F-295C-0E04-503B-8E1D4FD7F3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0228"/>
          <a:stretch/>
        </p:blipFill>
        <p:spPr>
          <a:xfrm>
            <a:off x="2844151" y="858970"/>
            <a:ext cx="7555407" cy="1294549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0E06E0AB-65B2-926C-45BB-343BEC74C45D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7D6A94E-4F1A-1445-9253-E8D1E81C82A6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941A3B-25CD-4F83-A8C8-3BC6B1F8F16F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C846A2-E08F-4D4C-9DA6-94720F3F6AC0}"/>
              </a:ext>
            </a:extLst>
          </p:cNvPr>
          <p:cNvSpPr txBox="1"/>
          <p:nvPr/>
        </p:nvSpPr>
        <p:spPr>
          <a:xfrm>
            <a:off x="171633" y="2292203"/>
            <a:ext cx="2489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교육 대상 및 시간</a:t>
            </a:r>
          </a:p>
        </p:txBody>
      </p:sp>
      <p:sp>
        <p:nvSpPr>
          <p:cNvPr id="21" name="제목 1">
            <a:extLst>
              <a:ext uri="{FF2B5EF4-FFF2-40B4-BE49-F238E27FC236}">
                <a16:creationId xmlns:a16="http://schemas.microsoft.com/office/drawing/2014/main" id="{EF172DF7-972B-4A52-ADD5-CB91DC39133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6A04C378-0C0E-4ACC-B120-E3556F05E5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0527" y="2153519"/>
            <a:ext cx="6197322" cy="4385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524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35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E06E0AB-65B2-926C-45BB-343BEC74C45D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7D6A94E-4F1A-1445-9253-E8D1E81C82A6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941A3B-25CD-4F83-A8C8-3BC6B1F8F16F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C846A2-E08F-4D4C-9DA6-94720F3F6AC0}"/>
              </a:ext>
            </a:extLst>
          </p:cNvPr>
          <p:cNvSpPr txBox="1"/>
          <p:nvPr/>
        </p:nvSpPr>
        <p:spPr>
          <a:xfrm>
            <a:off x="171633" y="2292203"/>
            <a:ext cx="2489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교육 대상 및 시간</a:t>
            </a:r>
          </a:p>
        </p:txBody>
      </p:sp>
      <p:sp>
        <p:nvSpPr>
          <p:cNvPr id="21" name="제목 1">
            <a:extLst>
              <a:ext uri="{FF2B5EF4-FFF2-40B4-BE49-F238E27FC236}">
                <a16:creationId xmlns:a16="http://schemas.microsoft.com/office/drawing/2014/main" id="{EF172DF7-972B-4A52-ADD5-CB91DC39133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A2BB965-32F6-4749-8E21-C845979C7D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0817" y="931499"/>
            <a:ext cx="5975205" cy="3102021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FF6F6E54-2942-4F59-B268-5CDDA45963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0817" y="4113258"/>
            <a:ext cx="5975205" cy="2448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902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36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E06E0AB-65B2-926C-45BB-343BEC74C45D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7D6A94E-4F1A-1445-9253-E8D1E81C82A6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941A3B-25CD-4F83-A8C8-3BC6B1F8F16F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C846A2-E08F-4D4C-9DA6-94720F3F6AC0}"/>
              </a:ext>
            </a:extLst>
          </p:cNvPr>
          <p:cNvSpPr txBox="1"/>
          <p:nvPr/>
        </p:nvSpPr>
        <p:spPr>
          <a:xfrm>
            <a:off x="171633" y="2292203"/>
            <a:ext cx="2489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교육 대상 및 시간</a:t>
            </a:r>
          </a:p>
        </p:txBody>
      </p:sp>
      <p:sp>
        <p:nvSpPr>
          <p:cNvPr id="21" name="제목 1">
            <a:extLst>
              <a:ext uri="{FF2B5EF4-FFF2-40B4-BE49-F238E27FC236}">
                <a16:creationId xmlns:a16="http://schemas.microsoft.com/office/drawing/2014/main" id="{EF172DF7-972B-4A52-ADD5-CB91DC39133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B9D9833-737F-48EE-8F50-04B9096182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3399" y="2179321"/>
            <a:ext cx="6354445" cy="385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1359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C19F80D6-CC9A-C18E-9403-50EE77C1025B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37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A881309-D43E-7A6D-E5BE-0EA247BE19B2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488E379-1BFA-6EE1-17A8-2FBCEF67A43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153F85C-23F8-4026-5CAF-AFA238DA29E9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839C0D-C19D-0E1E-346C-E5DF9EE12A49}"/>
              </a:ext>
            </a:extLst>
          </p:cNvPr>
          <p:cNvSpPr txBox="1"/>
          <p:nvPr/>
        </p:nvSpPr>
        <p:spPr>
          <a:xfrm>
            <a:off x="171633" y="2292203"/>
            <a:ext cx="2489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교육시간 면제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A1609F3-A0D0-4EA6-9756-3DE051D2EA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199" y="375921"/>
            <a:ext cx="6923491" cy="634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81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C19F80D6-CC9A-C18E-9403-50EE77C1025B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38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A881309-D43E-7A6D-E5BE-0EA247BE19B2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488E379-1BFA-6EE1-17A8-2FBCEF67A43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153F85C-23F8-4026-5CAF-AFA238DA29E9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8769490-41CE-5544-059E-253756B2D4D0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자체교육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D5338D73-9A45-545D-0E4F-38D5B090C06E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rgbClr val="BDDA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3631AAB-B68C-DEB5-A37A-A9D018EC7874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직접 교육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B61942-0199-C5A6-C856-902479634C7C}"/>
              </a:ext>
            </a:extLst>
          </p:cNvPr>
          <p:cNvSpPr txBox="1"/>
          <p:nvPr/>
        </p:nvSpPr>
        <p:spPr>
          <a:xfrm>
            <a:off x="165707" y="2635600"/>
            <a:ext cx="2489829" cy="3938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/>
              <a:t>안전보건관리책임자</a:t>
            </a:r>
            <a:r>
              <a:rPr lang="en-US" altLang="ko-KR" sz="1200" dirty="0"/>
              <a:t>, </a:t>
            </a:r>
            <a:r>
              <a:rPr lang="ko-KR" altLang="en-US" sz="1200" dirty="0"/>
              <a:t>관리감독자</a:t>
            </a:r>
            <a:r>
              <a:rPr lang="en-US" altLang="ko-KR" sz="1200" dirty="0"/>
              <a:t>, </a:t>
            </a:r>
            <a:r>
              <a:rPr lang="ko-KR" altLang="en-US" sz="1200" dirty="0"/>
              <a:t>안전관리자 및 안전관리 위탁기관담당자</a:t>
            </a:r>
            <a:r>
              <a:rPr lang="en-US" altLang="ko-KR" sz="1200" dirty="0"/>
              <a:t>, </a:t>
            </a:r>
            <a:r>
              <a:rPr lang="ko-KR" altLang="en-US" sz="1200" dirty="0"/>
              <a:t>보건관리자 및 보건관리 위탁기관 담당자</a:t>
            </a:r>
            <a:r>
              <a:rPr lang="en-US" altLang="ko-KR" sz="1200" dirty="0"/>
              <a:t>, </a:t>
            </a:r>
            <a:r>
              <a:rPr lang="ko-KR" altLang="en-US" sz="1200" dirty="0"/>
              <a:t>안전보건관리담당자</a:t>
            </a:r>
            <a:r>
              <a:rPr lang="en-US" altLang="ko-KR" sz="1200" dirty="0"/>
              <a:t>, </a:t>
            </a:r>
            <a:r>
              <a:rPr lang="ko-KR" altLang="en-US" sz="1200" dirty="0"/>
              <a:t>산업보건의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한국산업안전보건공단에서</a:t>
            </a:r>
            <a:r>
              <a:rPr lang="ko-KR" altLang="en-US" sz="1200" dirty="0"/>
              <a:t> 실시하는 해당 분야 강사요원 교육과정 이수자</a:t>
            </a:r>
            <a:r>
              <a:rPr lang="en-US" altLang="ko-KR" sz="1200" dirty="0"/>
              <a:t>, </a:t>
            </a:r>
            <a:r>
              <a:rPr lang="ko-KR" altLang="en-US" sz="1200" dirty="0"/>
              <a:t>산업안전지도사 또는 산업보건지도사</a:t>
            </a:r>
            <a:r>
              <a:rPr lang="en-US" altLang="ko-KR" sz="1200" dirty="0"/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200" dirty="0"/>
              <a:t>      </a:t>
            </a:r>
            <a:r>
              <a:rPr lang="ko-KR" altLang="en-US" sz="1200" dirty="0"/>
              <a:t>기타 고용노동부 장관이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    </a:t>
            </a:r>
            <a:r>
              <a:rPr lang="ko-KR" altLang="en-US" sz="1200" dirty="0"/>
              <a:t> 인정하는 사람</a:t>
            </a:r>
            <a:endParaRPr lang="en-US" altLang="ko-KR" sz="12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D8B22544-A9DC-0F18-81DF-AFDBCDE451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430" y="3172187"/>
            <a:ext cx="4545814" cy="365533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BB63748-1BE3-A7F8-8CB9-0A28A4521B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0430" y="848797"/>
            <a:ext cx="6738937" cy="222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4045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C19F80D6-CC9A-C18E-9403-50EE77C1025B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39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A881309-D43E-7A6D-E5BE-0EA247BE19B2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488E379-1BFA-6EE1-17A8-2FBCEF67A43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153F85C-23F8-4026-5CAF-AFA238DA29E9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8769490-41CE-5544-059E-253756B2D4D0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자체교육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D5338D73-9A45-545D-0E4F-38D5B090C06E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rgbClr val="BDDA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3631AAB-B68C-DEB5-A37A-A9D018EC7874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직접 교육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B61942-0199-C5A6-C856-902479634C7C}"/>
              </a:ext>
            </a:extLst>
          </p:cNvPr>
          <p:cNvSpPr txBox="1"/>
          <p:nvPr/>
        </p:nvSpPr>
        <p:spPr>
          <a:xfrm>
            <a:off x="165707" y="2635600"/>
            <a:ext cx="2489829" cy="3938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/>
              <a:t>안전보건관리책임자</a:t>
            </a:r>
            <a:r>
              <a:rPr lang="en-US" altLang="ko-KR" sz="1200" dirty="0"/>
              <a:t>, </a:t>
            </a:r>
            <a:r>
              <a:rPr lang="ko-KR" altLang="en-US" sz="1200" dirty="0"/>
              <a:t>관리감독자</a:t>
            </a:r>
            <a:r>
              <a:rPr lang="en-US" altLang="ko-KR" sz="1200" dirty="0"/>
              <a:t>, </a:t>
            </a:r>
            <a:r>
              <a:rPr lang="ko-KR" altLang="en-US" sz="1200" dirty="0"/>
              <a:t>안전관리자 및 안전관리 위탁기관담당자</a:t>
            </a:r>
            <a:r>
              <a:rPr lang="en-US" altLang="ko-KR" sz="1200" dirty="0"/>
              <a:t>, </a:t>
            </a:r>
            <a:r>
              <a:rPr lang="ko-KR" altLang="en-US" sz="1200" dirty="0"/>
              <a:t>보건관리자 및 보건관리 위탁기관 담당자</a:t>
            </a:r>
            <a:r>
              <a:rPr lang="en-US" altLang="ko-KR" sz="1200" dirty="0"/>
              <a:t>, </a:t>
            </a:r>
            <a:r>
              <a:rPr lang="ko-KR" altLang="en-US" sz="1200" dirty="0"/>
              <a:t>안전보건관리담당자</a:t>
            </a:r>
            <a:r>
              <a:rPr lang="en-US" altLang="ko-KR" sz="1200" dirty="0"/>
              <a:t>, </a:t>
            </a:r>
            <a:r>
              <a:rPr lang="ko-KR" altLang="en-US" sz="1200" dirty="0"/>
              <a:t>산업보건의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한국산업안전보건공단에서</a:t>
            </a:r>
            <a:r>
              <a:rPr lang="ko-KR" altLang="en-US" sz="1200" dirty="0"/>
              <a:t> 실시하는 해당 분야 강사요원 교육과정 이수자</a:t>
            </a:r>
            <a:r>
              <a:rPr lang="en-US" altLang="ko-KR" sz="1200" dirty="0"/>
              <a:t>, </a:t>
            </a:r>
            <a:r>
              <a:rPr lang="ko-KR" altLang="en-US" sz="1200" dirty="0"/>
              <a:t>산업안전지도사 또는 산업보건지도사</a:t>
            </a:r>
            <a:r>
              <a:rPr lang="en-US" altLang="ko-KR" sz="1200" dirty="0"/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200" dirty="0"/>
              <a:t>      </a:t>
            </a:r>
            <a:r>
              <a:rPr lang="ko-KR" altLang="en-US" sz="1200" dirty="0"/>
              <a:t>기타 고용노동부 장관이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    </a:t>
            </a:r>
            <a:r>
              <a:rPr lang="ko-KR" altLang="en-US" sz="1200" dirty="0"/>
              <a:t> 인정하는 사람</a:t>
            </a:r>
            <a:endParaRPr lang="en-US" altLang="ko-KR" sz="1200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A961719-7630-4AC7-8077-0F5CD1677449}"/>
              </a:ext>
            </a:extLst>
          </p:cNvPr>
          <p:cNvSpPr/>
          <p:nvPr/>
        </p:nvSpPr>
        <p:spPr>
          <a:xfrm>
            <a:off x="3209544" y="2387600"/>
            <a:ext cx="8476488" cy="3905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/>
              <a:t>관리감독자</a:t>
            </a:r>
            <a:r>
              <a:rPr lang="en-US" altLang="ko-KR" sz="1400" dirty="0"/>
              <a:t>: </a:t>
            </a:r>
            <a:r>
              <a:rPr lang="ko-KR" altLang="en-US" sz="1400" dirty="0"/>
              <a:t>자체적으로 선임</a:t>
            </a:r>
            <a:r>
              <a:rPr lang="en-US" altLang="ko-KR" sz="1400" dirty="0"/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1400" dirty="0"/>
              <a:t>                           </a:t>
            </a:r>
            <a:r>
              <a:rPr lang="ko-KR" altLang="en-US" sz="1400" dirty="0"/>
              <a:t>근로자수 제한 규정 없음</a:t>
            </a:r>
            <a:r>
              <a:rPr lang="en-US" altLang="ko-KR" sz="1400" dirty="0"/>
              <a:t>. 16</a:t>
            </a:r>
            <a:r>
              <a:rPr lang="ko-KR" altLang="en-US" sz="1400" dirty="0"/>
              <a:t>시간의 의무 교육 이수필요</a:t>
            </a:r>
            <a:endParaRPr lang="en-US" altLang="ko-KR" sz="14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400" dirty="0"/>
              <a:t> </a:t>
            </a:r>
            <a:r>
              <a:rPr lang="ko-KR" altLang="en-US" sz="1400" dirty="0"/>
              <a:t>그 외 산업안전보건법상 기준에 맞춰 정해야 함</a:t>
            </a:r>
            <a:endParaRPr lang="en-US" altLang="ko-KR" sz="14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400" dirty="0"/>
              <a:t>(</a:t>
            </a:r>
            <a:r>
              <a:rPr lang="ko-KR" altLang="en-US" sz="1400" dirty="0"/>
              <a:t> </a:t>
            </a:r>
            <a:r>
              <a:rPr lang="ko-KR" altLang="en-US" sz="1400" u="sng" dirty="0"/>
              <a:t>안전보건관리책임자</a:t>
            </a:r>
            <a:r>
              <a:rPr lang="ko-KR" altLang="en-US" sz="1400" dirty="0"/>
              <a:t>를 두어야 하는 사업의 종류와 사업장의 상시근로자 수</a:t>
            </a:r>
            <a:r>
              <a:rPr lang="en-US" altLang="ko-KR" sz="1400" dirty="0"/>
              <a:t>, </a:t>
            </a:r>
            <a:r>
              <a:rPr lang="ko-KR" altLang="en-US" sz="1400" dirty="0"/>
              <a:t>그 밖에 필요한 사항은 </a:t>
            </a:r>
            <a:r>
              <a:rPr lang="ko-KR" altLang="en-US" sz="1400" u="sng" dirty="0"/>
              <a:t>대통령령</a:t>
            </a:r>
            <a:r>
              <a:rPr lang="ko-KR" altLang="en-US" sz="1400" dirty="0"/>
              <a:t>으로 정한다</a:t>
            </a:r>
            <a:r>
              <a:rPr lang="en-US" altLang="ko-KR" sz="1400" dirty="0"/>
              <a:t>.)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400" dirty="0"/>
              <a:t>(</a:t>
            </a:r>
            <a:r>
              <a:rPr lang="ko-KR" altLang="en-US" sz="1400" u="sng" dirty="0"/>
              <a:t>안전관리자</a:t>
            </a:r>
            <a:r>
              <a:rPr lang="ko-KR" altLang="en-US" sz="1400" dirty="0"/>
              <a:t>를 두어야 하는 사업의 종류와 사업장의 상시근로자 수</a:t>
            </a:r>
            <a:r>
              <a:rPr lang="en-US" altLang="ko-KR" sz="1400" dirty="0"/>
              <a:t>, </a:t>
            </a:r>
            <a:r>
              <a:rPr lang="ko-KR" altLang="en-US" sz="1400" dirty="0"/>
              <a:t>안전관리자의 </a:t>
            </a:r>
            <a:r>
              <a:rPr lang="ko-KR" altLang="en-US" sz="1400" dirty="0" err="1"/>
              <a:t>수ㆍ자격ㆍ업무ㆍ권한ㆍ선임방법</a:t>
            </a:r>
            <a:r>
              <a:rPr lang="en-US" altLang="ko-KR" sz="1400" dirty="0"/>
              <a:t>, </a:t>
            </a:r>
            <a:r>
              <a:rPr lang="ko-KR" altLang="en-US" sz="1400" dirty="0"/>
              <a:t>그 밖에 필요한 사항은 </a:t>
            </a:r>
            <a:r>
              <a:rPr lang="ko-KR" altLang="en-US" sz="1400" u="sng" dirty="0"/>
              <a:t>대통령령</a:t>
            </a:r>
            <a:r>
              <a:rPr lang="ko-KR" altLang="en-US" sz="1400" dirty="0"/>
              <a:t>으로 정한다</a:t>
            </a:r>
            <a:r>
              <a:rPr lang="en-US" altLang="ko-KR" sz="1400" dirty="0"/>
              <a:t>.)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400" dirty="0"/>
              <a:t>(</a:t>
            </a:r>
            <a:r>
              <a:rPr lang="ko-KR" altLang="en-US" sz="1400" u="sng" dirty="0"/>
              <a:t>보건관리자</a:t>
            </a:r>
            <a:r>
              <a:rPr lang="ko-KR" altLang="en-US" sz="1400" dirty="0"/>
              <a:t>를 두어야 하는 사업의 종류와 사업장의 상시근로자 수</a:t>
            </a:r>
            <a:r>
              <a:rPr lang="en-US" altLang="ko-KR" sz="1400" dirty="0"/>
              <a:t>, </a:t>
            </a:r>
            <a:r>
              <a:rPr lang="ko-KR" altLang="en-US" sz="1400" dirty="0"/>
              <a:t>보건관리자의 </a:t>
            </a:r>
            <a:r>
              <a:rPr lang="ko-KR" altLang="en-US" sz="1400" dirty="0" err="1"/>
              <a:t>수ㆍ자격ㆍ업무ㆍ권한ㆍ선임방법</a:t>
            </a:r>
            <a:r>
              <a:rPr lang="en-US" altLang="ko-KR" sz="1400" dirty="0"/>
              <a:t>, </a:t>
            </a:r>
            <a:r>
              <a:rPr lang="ko-KR" altLang="en-US" sz="1400" dirty="0"/>
              <a:t>그 밖에 필요한 사항은 </a:t>
            </a:r>
            <a:r>
              <a:rPr lang="ko-KR" altLang="en-US" sz="1400" u="sng" dirty="0"/>
              <a:t>대통령령</a:t>
            </a:r>
            <a:r>
              <a:rPr lang="ko-KR" altLang="en-US" sz="1400" dirty="0"/>
              <a:t>으로 정한다</a:t>
            </a:r>
            <a:r>
              <a:rPr lang="en-US" altLang="ko-KR" sz="1400" dirty="0"/>
              <a:t>.)…</a:t>
            </a:r>
          </a:p>
        </p:txBody>
      </p:sp>
    </p:spTree>
    <p:extLst>
      <p:ext uri="{BB962C8B-B14F-4D97-AF65-F5344CB8AC3E}">
        <p14:creationId xmlns:p14="http://schemas.microsoft.com/office/powerpoint/2010/main" val="17016837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C19F80D6-CC9A-C18E-9403-50EE77C1025B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40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A881309-D43E-7A6D-E5BE-0EA247BE19B2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488E379-1BFA-6EE1-17A8-2FBCEF67A43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153F85C-23F8-4026-5CAF-AFA238DA29E9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8769490-41CE-5544-059E-253756B2D4D0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이러닝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D5338D73-9A45-545D-0E4F-38D5B090C06E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rgbClr val="BDDA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3631AAB-B68C-DEB5-A37A-A9D018EC7874}"/>
              </a:ext>
            </a:extLst>
          </p:cNvPr>
          <p:cNvSpPr txBox="1"/>
          <p:nvPr/>
        </p:nvSpPr>
        <p:spPr>
          <a:xfrm>
            <a:off x="165707" y="2012919"/>
            <a:ext cx="2495756" cy="9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정기안전교육</a:t>
            </a:r>
            <a:endParaRPr lang="en-US" altLang="ko-KR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관리감독자교육</a:t>
            </a:r>
            <a:endParaRPr lang="ko-KR" altLang="en-US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398F9B-4632-4D2E-9CEB-2BDF3C17DFBB}"/>
              </a:ext>
            </a:extLst>
          </p:cNvPr>
          <p:cNvSpPr txBox="1"/>
          <p:nvPr/>
        </p:nvSpPr>
        <p:spPr>
          <a:xfrm>
            <a:off x="134121" y="3219616"/>
            <a:ext cx="2692899" cy="3610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 err="1"/>
              <a:t>이러닝센터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(safetyedu.net/</a:t>
            </a:r>
            <a:r>
              <a:rPr lang="en-US" altLang="ko-KR" sz="1400" b="1" dirty="0" err="1"/>
              <a:t>safetyedu</a:t>
            </a:r>
            <a:r>
              <a:rPr lang="en-US" altLang="ko-KR" sz="1400" b="1" dirty="0"/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err="1"/>
              <a:t>회원가입하여</a:t>
            </a:r>
            <a:r>
              <a:rPr lang="ko-KR" altLang="en-US" sz="1400" dirty="0"/>
              <a:t> 개별 이수 후 수료증 보관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관리감독자 교육의 경우 인터넷원격교육으로 실시할 경우</a:t>
            </a:r>
            <a:r>
              <a:rPr lang="en-US" altLang="ko-KR" sz="1400" dirty="0"/>
              <a:t>, ½</a:t>
            </a:r>
            <a:r>
              <a:rPr lang="ko-KR" altLang="en-US" sz="1400" dirty="0"/>
              <a:t>이상 집체</a:t>
            </a:r>
            <a:r>
              <a:rPr lang="en-US" altLang="ko-KR" sz="1400" dirty="0"/>
              <a:t>,</a:t>
            </a:r>
            <a:r>
              <a:rPr lang="ko-KR" altLang="en-US" sz="1400" dirty="0"/>
              <a:t>현장교육으로 </a:t>
            </a:r>
            <a:r>
              <a:rPr lang="ko-KR" altLang="en-US" sz="1400" dirty="0" err="1"/>
              <a:t>이수해야함</a:t>
            </a:r>
            <a:r>
              <a:rPr lang="ko-KR" altLang="en-US" sz="1400" dirty="0"/>
              <a:t> 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4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9316B6E-AFFB-43D0-A443-938711978F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3735" y="2143759"/>
            <a:ext cx="7512939" cy="457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715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>
            <a:extLst>
              <a:ext uri="{FF2B5EF4-FFF2-40B4-BE49-F238E27FC236}">
                <a16:creationId xmlns:a16="http://schemas.microsoft.com/office/drawing/2014/main" id="{28D178D6-1483-2A68-FACF-90CF634A5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0713" y="785501"/>
            <a:ext cx="9167447" cy="5871959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F36030D7-82BB-E9F7-D6CC-7953AA790F52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41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352D7846-B0ED-4884-B168-28802834B860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1698078-5FD3-9B29-F0A2-B752BD8131BA}"/>
              </a:ext>
            </a:extLst>
          </p:cNvPr>
          <p:cNvSpPr txBox="1">
            <a:spLocks/>
          </p:cNvSpPr>
          <p:nvPr/>
        </p:nvSpPr>
        <p:spPr>
          <a:xfrm>
            <a:off x="382464" y="1669459"/>
            <a:ext cx="2444556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교육기관 위탁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9F8F6602-F382-BA48-6BA9-2BF59EC4123B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784985" cy="0"/>
          </a:xfrm>
          <a:prstGeom prst="line">
            <a:avLst/>
          </a:prstGeom>
          <a:ln w="38100">
            <a:solidFill>
              <a:srgbClr val="BDDA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25F11708-4484-8131-683B-053FAFC7452B}"/>
              </a:ext>
            </a:extLst>
          </p:cNvPr>
          <p:cNvSpPr txBox="1"/>
          <p:nvPr/>
        </p:nvSpPr>
        <p:spPr>
          <a:xfrm>
            <a:off x="165707" y="2012919"/>
            <a:ext cx="2495756" cy="47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위탁기관확인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7D6B87-BC59-6134-0A42-304A7F38377F}"/>
              </a:ext>
            </a:extLst>
          </p:cNvPr>
          <p:cNvSpPr txBox="1"/>
          <p:nvPr/>
        </p:nvSpPr>
        <p:spPr>
          <a:xfrm>
            <a:off x="134121" y="3219616"/>
            <a:ext cx="2609079" cy="3287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고용노동부 </a:t>
            </a:r>
            <a:r>
              <a:rPr lang="en-US" altLang="ko-KR" sz="1400" dirty="0"/>
              <a:t>(moel.go.kr) &gt; </a:t>
            </a:r>
            <a:r>
              <a:rPr lang="ko-KR" altLang="en-US" sz="1400" dirty="0"/>
              <a:t>정보공개 </a:t>
            </a:r>
            <a:r>
              <a:rPr lang="en-US" altLang="ko-KR" sz="1400" dirty="0"/>
              <a:t>&gt; </a:t>
            </a:r>
            <a:r>
              <a:rPr lang="ko-KR" altLang="en-US" sz="1400" dirty="0" err="1"/>
              <a:t>사전정보공표목록</a:t>
            </a:r>
            <a:r>
              <a:rPr lang="ko-KR" altLang="en-US" sz="1400" dirty="0"/>
              <a:t> </a:t>
            </a:r>
            <a:r>
              <a:rPr lang="en-US" altLang="ko-KR" sz="1400" dirty="0"/>
              <a:t>&gt; </a:t>
            </a:r>
            <a:r>
              <a:rPr lang="ko-KR" altLang="en-US" sz="1400" dirty="0"/>
              <a:t>산재예방</a:t>
            </a:r>
            <a:r>
              <a:rPr lang="en-US" altLang="ko-KR" sz="1400" dirty="0"/>
              <a:t>/</a:t>
            </a:r>
            <a:r>
              <a:rPr lang="ko-KR" altLang="en-US" sz="1400" dirty="0"/>
              <a:t>보상 </a:t>
            </a:r>
            <a:r>
              <a:rPr lang="en-US" altLang="ko-KR" sz="1400" dirty="0"/>
              <a:t>&gt; </a:t>
            </a:r>
            <a:r>
              <a:rPr lang="ko-KR" altLang="en-US" sz="1400" dirty="0"/>
              <a:t>근로자안전보건교육 위탁기관 등록현황</a:t>
            </a:r>
            <a:endParaRPr lang="en-US" altLang="ko-KR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/>
              <a:t>바로가기 링크 ☞ </a:t>
            </a:r>
            <a:r>
              <a:rPr lang="en-US" altLang="ko-KR" sz="1400" dirty="0"/>
              <a:t>moel.go.kr/info/publict/publictDataList.do?searchSeq=478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281E002-62FF-27E7-B856-1D5518F885B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ECF8AC0-4372-9A3F-780D-303F4C47464E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3E601BA-67F0-E612-31E5-5D6D27281E46}"/>
              </a:ext>
            </a:extLst>
          </p:cNvPr>
          <p:cNvSpPr/>
          <p:nvPr/>
        </p:nvSpPr>
        <p:spPr>
          <a:xfrm>
            <a:off x="5462451" y="5596423"/>
            <a:ext cx="3426279" cy="2647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33002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C19F80D6-CC9A-C18E-9403-50EE77C1025B}"/>
              </a:ext>
            </a:extLst>
          </p:cNvPr>
          <p:cNvSpPr/>
          <p:nvPr/>
        </p:nvSpPr>
        <p:spPr>
          <a:xfrm>
            <a:off x="171634" y="2038221"/>
            <a:ext cx="2489829" cy="4683253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4E797B30-1740-4A68-A40B-1D255EBC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42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2002CE-E1EC-0886-06A3-DB585862A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3400" y="193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A881309-D43E-7A6D-E5BE-0EA247BE19B2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488E379-1BFA-6EE1-17A8-2FBCEF67A43A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153F85C-23F8-4026-5CAF-AFA238DA29E9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안전보건</a:t>
            </a:r>
            <a:endParaRPr lang="en-US" altLang="ko-KR" sz="2400" dirty="0"/>
          </a:p>
          <a:p>
            <a:pPr algn="ctr"/>
            <a:r>
              <a:rPr lang="ko-KR" altLang="en-US" sz="2400" dirty="0"/>
              <a:t>교육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8769490-41CE-5544-059E-253756B2D4D0}"/>
              </a:ext>
            </a:extLst>
          </p:cNvPr>
          <p:cNvSpPr txBox="1">
            <a:spLocks/>
          </p:cNvSpPr>
          <p:nvPr/>
        </p:nvSpPr>
        <p:spPr>
          <a:xfrm>
            <a:off x="382463" y="1669459"/>
            <a:ext cx="1874962" cy="2780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sz="2400" dirty="0"/>
              <a:t>교육기관위탁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D5338D73-9A45-545D-0E4F-38D5B090C06E}"/>
              </a:ext>
            </a:extLst>
          </p:cNvPr>
          <p:cNvCxnSpPr>
            <a:cxnSpLocks/>
          </p:cNvCxnSpPr>
          <p:nvPr/>
        </p:nvCxnSpPr>
        <p:spPr>
          <a:xfrm>
            <a:off x="485775" y="1906588"/>
            <a:ext cx="1681163" cy="0"/>
          </a:xfrm>
          <a:prstGeom prst="line">
            <a:avLst/>
          </a:prstGeom>
          <a:ln w="38100">
            <a:solidFill>
              <a:srgbClr val="BDDA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C7398F9B-4632-4D2E-9CEB-2BDF3C17DFBB}"/>
              </a:ext>
            </a:extLst>
          </p:cNvPr>
          <p:cNvSpPr txBox="1"/>
          <p:nvPr/>
        </p:nvSpPr>
        <p:spPr>
          <a:xfrm>
            <a:off x="134121" y="3219616"/>
            <a:ext cx="2692899" cy="1670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b="1" dirty="0"/>
              <a:t>안전보건공단 </a:t>
            </a:r>
            <a:r>
              <a:rPr lang="ko-KR" altLang="en-US" sz="1400" b="1" dirty="0" err="1"/>
              <a:t>안전교육포털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(koshats.or.kr)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/>
              <a:t>       </a:t>
            </a:r>
            <a:r>
              <a:rPr lang="ko-KR" altLang="en-US" sz="1400" b="1" dirty="0"/>
              <a:t>위탁기관 검색가능</a:t>
            </a:r>
            <a:endParaRPr lang="en-US" altLang="ko-KR" sz="14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/>
              <a:t>&gt; </a:t>
            </a:r>
            <a:r>
              <a:rPr lang="ko-KR" altLang="en-US" sz="1400" dirty="0"/>
              <a:t>고객지원 </a:t>
            </a:r>
            <a:r>
              <a:rPr lang="en-US" altLang="ko-KR" sz="1400" dirty="0"/>
              <a:t>&gt; </a:t>
            </a:r>
            <a:r>
              <a:rPr lang="ko-KR" altLang="en-US" sz="1400" dirty="0" err="1"/>
              <a:t>민간안전보건교육기관안내</a:t>
            </a:r>
            <a:endParaRPr lang="en-US" altLang="ko-KR" sz="14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FF976DB-B646-4D5C-BB8A-98169BB93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489" y="1143800"/>
            <a:ext cx="9118877" cy="518854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5E20C7E-CDBD-48A5-9125-E10AB1144B96}"/>
              </a:ext>
            </a:extLst>
          </p:cNvPr>
          <p:cNvSpPr txBox="1"/>
          <p:nvPr/>
        </p:nvSpPr>
        <p:spPr>
          <a:xfrm>
            <a:off x="165707" y="2012919"/>
            <a:ext cx="2495756" cy="918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 dirty="0">
                <a:solidFill>
                  <a:srgbClr val="0070C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정기안전교육</a:t>
            </a:r>
            <a:endParaRPr lang="en-US" altLang="ko-KR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ctr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관리감독자교육</a:t>
            </a:r>
            <a:endParaRPr lang="ko-KR" altLang="en-US" sz="1800" b="1" kern="0" spc="0" dirty="0">
              <a:solidFill>
                <a:srgbClr val="0070C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84672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43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E1421-3BE6-2361-E019-3A028A99F10F}"/>
              </a:ext>
            </a:extLst>
          </p:cNvPr>
          <p:cNvSpPr txBox="1"/>
          <p:nvPr/>
        </p:nvSpPr>
        <p:spPr>
          <a:xfrm>
            <a:off x="846136" y="2452960"/>
            <a:ext cx="10593389" cy="5112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dirty="0"/>
              <a:t>-    </a:t>
            </a:r>
            <a:r>
              <a:rPr lang="ko-KR" altLang="en-US" sz="1600" dirty="0" err="1"/>
              <a:t>교육증빙자료는</a:t>
            </a:r>
            <a:r>
              <a:rPr lang="ko-KR" altLang="en-US" sz="1600" dirty="0"/>
              <a:t> </a:t>
            </a:r>
            <a:r>
              <a:rPr lang="en-US" altLang="ko-KR" sz="1600" dirty="0"/>
              <a:t>3~5</a:t>
            </a:r>
            <a:r>
              <a:rPr lang="ko-KR" altLang="en-US" sz="1600" dirty="0"/>
              <a:t>년 보관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C3B451-9719-A588-697F-1F282D9FE010}"/>
              </a:ext>
            </a:extLst>
          </p:cNvPr>
          <p:cNvSpPr txBox="1"/>
          <p:nvPr/>
        </p:nvSpPr>
        <p:spPr>
          <a:xfrm>
            <a:off x="846136" y="2933559"/>
            <a:ext cx="10593389" cy="19885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ko-KR" altLang="en-US" sz="1600" dirty="0"/>
              <a:t>교육일지</a:t>
            </a:r>
            <a:r>
              <a:rPr lang="en-US" altLang="ko-KR" sz="1600" dirty="0"/>
              <a:t>:</a:t>
            </a:r>
            <a:r>
              <a:rPr lang="ko-KR" altLang="en-US" sz="1600" dirty="0"/>
              <a:t> 교육 일시, 장소, 주체, 내용, 인원, 교육 사진 등이 포함되어 교육 실시를 확인할 수 있는 자료</a:t>
            </a:r>
            <a:endParaRPr lang="en-US" altLang="ko-KR" sz="1600" dirty="0"/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ko-KR" altLang="en-US" sz="1600" dirty="0" err="1"/>
              <a:t>그외</a:t>
            </a:r>
            <a:r>
              <a:rPr lang="en-US" altLang="ko-KR" sz="1600" dirty="0"/>
              <a:t>(</a:t>
            </a:r>
            <a:r>
              <a:rPr lang="ko-KR" altLang="en-US" sz="1600" dirty="0"/>
              <a:t>교육 방법에 따라</a:t>
            </a:r>
            <a:r>
              <a:rPr lang="en-US" altLang="ko-KR" sz="1600" dirty="0"/>
              <a:t>): </a:t>
            </a:r>
            <a:r>
              <a:rPr lang="ko-KR" altLang="en-US" sz="1600" dirty="0"/>
              <a:t>참석자 </a:t>
            </a:r>
            <a:r>
              <a:rPr lang="ko-KR" altLang="en-US" sz="1600" dirty="0" err="1"/>
              <a:t>서명부</a:t>
            </a:r>
            <a:r>
              <a:rPr lang="ko-KR" altLang="en-US" sz="1600" dirty="0"/>
              <a:t>(집합교육), 수료생명부(원격교육시스템, 인터넷교육기관), 개별 학습 수료증, 교육용 화상회의시스템 접속기록 등 교육 대상자의 개별적인 교육 수강, 출석, 이수 등을 증빙할 수 있는 자료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780EB43-6998-9408-7E3D-D11B67B1DBCC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제목 1">
            <a:extLst>
              <a:ext uri="{FF2B5EF4-FFF2-40B4-BE49-F238E27FC236}">
                <a16:creationId xmlns:a16="http://schemas.microsoft.com/office/drawing/2014/main" id="{F6F01F07-7D37-FF70-A4C0-BE21A2C8EE37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2400" dirty="0"/>
              <a:t>증빙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A163066-3CAB-4B97-A16E-CBDC5FB4382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6F122DD-9A28-475C-B401-71ADC8C40A3C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9376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27357B90-43D4-43A9-9C2B-156AED8FF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65A5C87-DF58-40C8-B092-1DE63DB4547E}" type="slidenum">
              <a:rPr lang="en-US" altLang="ko-KR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 rtl="0"/>
              <a:t>44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8659FDA-E242-B616-FB7A-F2746E7BF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137" y="2702584"/>
            <a:ext cx="134720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C3B451-9719-A588-697F-1F282D9FE010}"/>
              </a:ext>
            </a:extLst>
          </p:cNvPr>
          <p:cNvSpPr txBox="1"/>
          <p:nvPr/>
        </p:nvSpPr>
        <p:spPr>
          <a:xfrm>
            <a:off x="846136" y="2933559"/>
            <a:ext cx="10593389" cy="512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1600" dirty="0"/>
              <a:t>감사합니다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780EB43-6998-9408-7E3D-D11B67B1DBCC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제목 1">
            <a:extLst>
              <a:ext uri="{FF2B5EF4-FFF2-40B4-BE49-F238E27FC236}">
                <a16:creationId xmlns:a16="http://schemas.microsoft.com/office/drawing/2014/main" id="{F6F01F07-7D37-FF70-A4C0-BE21A2C8EE37}"/>
              </a:ext>
            </a:extLst>
          </p:cNvPr>
          <p:cNvSpPr txBox="1">
            <a:spLocks/>
          </p:cNvSpPr>
          <p:nvPr/>
        </p:nvSpPr>
        <p:spPr>
          <a:xfrm>
            <a:off x="647294" y="826408"/>
            <a:ext cx="1784920" cy="6756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endParaRPr lang="ko-KR" altLang="en-US" sz="2400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A163066-3CAB-4B97-A16E-CBDC5FB4382E}"/>
              </a:ext>
            </a:extLst>
          </p:cNvPr>
          <p:cNvSpPr/>
          <p:nvPr/>
        </p:nvSpPr>
        <p:spPr>
          <a:xfrm>
            <a:off x="0" y="-1"/>
            <a:ext cx="12192000" cy="29028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6F122DD-9A28-475C-B401-71ADC8C40A3C}"/>
              </a:ext>
            </a:extLst>
          </p:cNvPr>
          <p:cNvSpPr/>
          <p:nvPr/>
        </p:nvSpPr>
        <p:spPr>
          <a:xfrm>
            <a:off x="495301" y="785501"/>
            <a:ext cx="151993" cy="7165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365448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8399950_TF89213316_Win32_OJ108761954" id="{2C949246-E701-4358-AE1D-5E981A9339C9}" vid="{1C9D17EB-7AF8-47B4-A0BF-F0125A4D3E6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0D7697-8E53-4EA8-8CBB-9C19575257BF}">
  <ds:schemaRefs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16c05727-aa75-4e4a-9b5f-8a80a1165891"/>
    <ds:schemaRef ds:uri="71af3243-3dd4-4a8d-8c0d-dd76da1f02a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927DC71-2909-427C-BDB0-3E47E21015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F0A252-5923-47A2-A53A-F9BF729089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AccentBox 프레젠테이션</Template>
  <TotalTime>1356</TotalTime>
  <Words>2792</Words>
  <Application>Microsoft Office PowerPoint</Application>
  <PresentationFormat>와이드스크린</PresentationFormat>
  <Paragraphs>589</Paragraphs>
  <Slides>44</Slides>
  <Notes>44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53" baseType="lpstr">
      <vt:lpstr>나눔고딕</vt:lpstr>
      <vt:lpstr>맑은 고딕</vt:lpstr>
      <vt:lpstr>맑은 고딕</vt:lpstr>
      <vt:lpstr>함초롬바탕</vt:lpstr>
      <vt:lpstr>Arial</vt:lpstr>
      <vt:lpstr>Avenir Next LT Pro</vt:lpstr>
      <vt:lpstr>Calibri</vt:lpstr>
      <vt:lpstr>Wingdings</vt:lpstr>
      <vt:lpstr>AccentBoxVTI</vt:lpstr>
      <vt:lpstr>법정의무교육 이수안내 설명회</vt:lpstr>
      <vt:lpstr>목차</vt:lpstr>
      <vt:lpstr>법적 근거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교육방법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법정의무교육 안내 설명회</dc:title>
  <dc:creator>김 혜영</dc:creator>
  <cp:lastModifiedBy>김 혜영</cp:lastModifiedBy>
  <cp:revision>9</cp:revision>
  <dcterms:created xsi:type="dcterms:W3CDTF">2023-05-23T09:32:45Z</dcterms:created>
  <dcterms:modified xsi:type="dcterms:W3CDTF">2023-05-25T06:39:44Z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